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96" r:id="rId2"/>
  </p:sldMasterIdLst>
  <p:notesMasterIdLst>
    <p:notesMasterId r:id="rId18"/>
  </p:notesMasterIdLst>
  <p:sldIdLst>
    <p:sldId id="271" r:id="rId3"/>
    <p:sldId id="270" r:id="rId4"/>
    <p:sldId id="269" r:id="rId5"/>
    <p:sldId id="268" r:id="rId6"/>
    <p:sldId id="267" r:id="rId7"/>
    <p:sldId id="266" r:id="rId8"/>
    <p:sldId id="265" r:id="rId9"/>
    <p:sldId id="264" r:id="rId10"/>
    <p:sldId id="263" r:id="rId11"/>
    <p:sldId id="262" r:id="rId12"/>
    <p:sldId id="261" r:id="rId13"/>
    <p:sldId id="260" r:id="rId14"/>
    <p:sldId id="259" r:id="rId15"/>
    <p:sldId id="258" r:id="rId16"/>
    <p:sldId id="25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151788-647E-EE03-E408-5519A31AD7F2}" v="119" dt="2023-01-30T09:42:05.005"/>
    <p1510:client id="{2F2DCBA4-4FA4-03AE-FC4B-586EDEF8F8BA}" v="326" dt="2023-01-27T20:15:42.847"/>
    <p1510:client id="{9CB67901-3F0F-B363-2234-D2D0E26FE701}" v="8" dt="2023-01-30T17:41:52.495"/>
    <p1510:client id="{D9999A75-AE0B-261C-E082-02A855A0389C}" v="457" dt="2023-01-27T11:24:29.5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FCD34-6636-487A-9C67-FFAD0BC3095C}" type="datetimeFigureOut">
              <a:t>30.01.2023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C2C32-5343-4A0D-B422-375C36B8CC2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808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20216" indent="-277006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802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5123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9444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3765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8086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2407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67282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1D8A5DE-E7B9-4FBF-A536-71DD34E6CE95}" type="slidenum">
              <a:rPr lang="en-GB" altLang="nb-NO" sz="1300">
                <a:solidFill>
                  <a:schemeClr val="tx1"/>
                </a:solidFill>
              </a:rPr>
              <a:pPr/>
              <a:t>1</a:t>
            </a:fld>
            <a:endParaRPr lang="en-GB" altLang="nb-NO" sz="1300">
              <a:solidFill>
                <a:schemeClr val="tx1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3" y="744538"/>
            <a:ext cx="6634162" cy="3732212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nb-NO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2713" y="744538"/>
            <a:ext cx="6634162" cy="373221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Her går vi nærmere inn på de</a:t>
            </a:r>
            <a:r>
              <a:rPr lang="nb-NO" baseline="0"/>
              <a:t> ulike</a:t>
            </a:r>
            <a:r>
              <a:rPr lang="nb-NO"/>
              <a:t> diskriminatorene i de ulike hastegradene</a:t>
            </a:r>
            <a:r>
              <a:rPr lang="nb-NO" baseline="0"/>
              <a:t> </a:t>
            </a:r>
            <a:r>
              <a:rPr lang="nb-NO"/>
              <a:t>som går på truede</a:t>
            </a:r>
            <a:r>
              <a:rPr lang="nb-NO" baseline="0"/>
              <a:t> ABCD funksjoner</a:t>
            </a:r>
          </a:p>
          <a:p>
            <a:r>
              <a:rPr lang="nb-NO" baseline="0"/>
              <a:t>Diskriminatorer som innebærer truede vitale funksjoner vil alltid gi rød hastegrad, uavhengig av flytskjema.</a:t>
            </a: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7814F-ECC1-4805-9B8D-39ED93554633}" type="slidenum">
              <a:rPr lang="en-GB" altLang="nb-NO" smtClean="0"/>
              <a:pPr/>
              <a:t>10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1221584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2713" y="744538"/>
            <a:ext cx="6634162" cy="373221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7814F-ECC1-4805-9B8D-39ED93554633}" type="slidenum">
              <a:rPr lang="en-GB" altLang="nb-NO" smtClean="0"/>
              <a:pPr/>
              <a:t>11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1834718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3" y="744538"/>
            <a:ext cx="6634162" cy="3732212"/>
          </a:xfrm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 sz="1000">
                <a:latin typeface="Arial" panose="020B0604020202020204" pitchFamily="34" charset="0"/>
              </a:rPr>
              <a:t>Det vil kanskje ikke være mulig å utføre alle nødvendige vurderinger ved den første </a:t>
            </a:r>
            <a:r>
              <a:rPr lang="nb-NO" altLang="nb-NO" sz="1000" err="1">
                <a:latin typeface="Arial" panose="020B0604020202020204" pitchFamily="34" charset="0"/>
              </a:rPr>
              <a:t>triagevurderingen</a:t>
            </a:r>
            <a:r>
              <a:rPr lang="nb-NO" altLang="nb-NO" sz="1000">
                <a:latin typeface="Arial" panose="020B0604020202020204" pitchFamily="34" charset="0"/>
              </a:rPr>
              <a:t> – det gjelder særlig hvis avdelingen har en høy arbeidsbelastning. Det kan også være vanskelig å få gjort alle nødvendige målinger av små barn ved første </a:t>
            </a:r>
            <a:r>
              <a:rPr lang="nb-NO" altLang="nb-NO" sz="1000" err="1">
                <a:latin typeface="Arial" panose="020B0604020202020204" pitchFamily="34" charset="0"/>
              </a:rPr>
              <a:t>triagemottak</a:t>
            </a:r>
            <a:r>
              <a:rPr lang="nb-NO" altLang="nb-NO" sz="1000">
                <a:latin typeface="Arial" panose="020B0604020202020204" pitchFamily="34" charset="0"/>
              </a:rPr>
              <a:t>. </a:t>
            </a:r>
          </a:p>
          <a:p>
            <a:r>
              <a:rPr lang="nb-NO" altLang="nb-NO" sz="1000">
                <a:latin typeface="Arial" panose="020B0604020202020204" pitchFamily="34" charset="0"/>
              </a:rPr>
              <a:t>I slike tilfeller bør de nødvendige vurderingene fortsatt utføres, men som sekundære prosedyrer av en mottakssykepleier. Mer tidkrevende vurderinger (slik som blodsukkermåling) blir ofte utsatt til det sekundære stadiet. </a:t>
            </a:r>
          </a:p>
          <a:p>
            <a:r>
              <a:rPr lang="nb-NO" altLang="nb-NO" sz="1000">
                <a:latin typeface="Arial" panose="020B0604020202020204" pitchFamily="34" charset="0"/>
              </a:rPr>
              <a:t>Eks: Dårlig barn/ dårlig baby- Ikke alltid lett å måle puls og spo2 i </a:t>
            </a:r>
            <a:r>
              <a:rPr lang="nb-NO" altLang="nb-NO" sz="1000" err="1">
                <a:latin typeface="Arial" panose="020B0604020202020204" pitchFamily="34" charset="0"/>
              </a:rPr>
              <a:t>triage</a:t>
            </a:r>
            <a:r>
              <a:rPr lang="nb-NO" altLang="nb-NO" sz="1000">
                <a:latin typeface="Arial" panose="020B0604020202020204" pitchFamily="34" charset="0"/>
              </a:rPr>
              <a:t>  på små babyer/barn. Det er da mulig å benytte seg av risikogrensen, men NMTG anbefaler allikevel å unngå</a:t>
            </a:r>
            <a:r>
              <a:rPr lang="nb-NO" altLang="nb-NO" sz="1000" baseline="0">
                <a:latin typeface="Arial" panose="020B0604020202020204" pitchFamily="34" charset="0"/>
              </a:rPr>
              <a:t> å </a:t>
            </a:r>
            <a:r>
              <a:rPr lang="nb-NO" altLang="nb-NO" sz="1000">
                <a:latin typeface="Arial" panose="020B0604020202020204" pitchFamily="34" charset="0"/>
              </a:rPr>
              <a:t>bruke denne</a:t>
            </a:r>
            <a:r>
              <a:rPr lang="nb-NO" altLang="nb-NO" sz="1000" baseline="0">
                <a:latin typeface="Arial" panose="020B0604020202020204" pitchFamily="34" charset="0"/>
              </a:rPr>
              <a:t> (nødløsning)</a:t>
            </a:r>
            <a:r>
              <a:rPr lang="nb-NO" altLang="nb-NO" sz="1000">
                <a:latin typeface="Arial" panose="020B0604020202020204" pitchFamily="34" charset="0"/>
              </a:rPr>
              <a:t> men gjøre alle nødvendige vurderinger i </a:t>
            </a:r>
            <a:r>
              <a:rPr lang="nb-NO" altLang="nb-NO" sz="1000" err="1">
                <a:latin typeface="Arial" panose="020B0604020202020204" pitchFamily="34" charset="0"/>
              </a:rPr>
              <a:t>triage</a:t>
            </a:r>
            <a:r>
              <a:rPr lang="nb-NO" altLang="nb-NO" sz="1000">
                <a:latin typeface="Arial" panose="020B0604020202020204" pitchFamily="34" charset="0"/>
              </a:rPr>
              <a:t>. (Dersom </a:t>
            </a:r>
            <a:r>
              <a:rPr lang="nb-NO" altLang="nb-NO" sz="1000" err="1">
                <a:latin typeface="Arial" panose="020B0604020202020204" pitchFamily="34" charset="0"/>
              </a:rPr>
              <a:t>triagelokalene</a:t>
            </a:r>
            <a:r>
              <a:rPr lang="nb-NO" altLang="nb-NO" sz="1000">
                <a:latin typeface="Arial" panose="020B0604020202020204" pitchFamily="34" charset="0"/>
              </a:rPr>
              <a:t> er tilpasset, og man har riktig utstyr tilgjengelig, er dette fullt mulig)</a:t>
            </a:r>
          </a:p>
          <a:p>
            <a:endParaRPr lang="nb-NO" altLang="nb-NO" sz="1000">
              <a:latin typeface="Arial" panose="020B0604020202020204" pitchFamily="34" charset="0"/>
            </a:endParaRPr>
          </a:p>
          <a:p>
            <a:endParaRPr lang="nb-NO" altLang="nb-NO">
              <a:latin typeface="Arial" panose="020B0604020202020204" pitchFamily="34" charset="0"/>
            </a:endParaRPr>
          </a:p>
          <a:p>
            <a:endParaRPr lang="nb-NO" altLang="nb-NO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2713" y="744538"/>
            <a:ext cx="6634162" cy="373221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Oppfyller</a:t>
            </a:r>
            <a:r>
              <a:rPr lang="nb-NO" baseline="0"/>
              <a:t> pasienten ingen av de grønne diskriminatorene, får pasienten blå hastegrad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7814F-ECC1-4805-9B8D-39ED93554633}" type="slidenum">
              <a:rPr lang="en-GB" altLang="nb-NO" smtClean="0"/>
              <a:pPr/>
              <a:t>14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780028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2713" y="744538"/>
            <a:ext cx="6634162" cy="373221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I helsesammenheng dreier dette seg om en livsviktig prioritering!</a:t>
            </a:r>
          </a:p>
          <a:p>
            <a:r>
              <a:rPr lang="nb-NO" err="1"/>
              <a:t>Triage</a:t>
            </a:r>
            <a:r>
              <a:rPr lang="nb-NO"/>
              <a:t> ble første gang brukt i medisinsk</a:t>
            </a:r>
            <a:r>
              <a:rPr lang="nb-NO" baseline="0"/>
              <a:t> sammenheng</a:t>
            </a:r>
            <a:r>
              <a:rPr lang="nb-NO"/>
              <a:t> under </a:t>
            </a:r>
            <a:r>
              <a:rPr lang="nb-NO" err="1"/>
              <a:t>napoleonskrigene</a:t>
            </a:r>
            <a:r>
              <a:rPr lang="nb-NO"/>
              <a:t> da franske leger</a:t>
            </a:r>
            <a:r>
              <a:rPr lang="nb-NO" baseline="0"/>
              <a:t> behandlet sårede soldater. De sårede soldatene ble delt inn i </a:t>
            </a:r>
            <a:r>
              <a:rPr lang="nb-NO"/>
              <a:t>tre kategorier: akutt, kan vente og kan ikke behandles.</a:t>
            </a:r>
          </a:p>
          <a:p>
            <a:r>
              <a:rPr lang="nb-NO"/>
              <a:t>Det finnes mange ulike </a:t>
            </a:r>
            <a:r>
              <a:rPr lang="nb-NO" err="1"/>
              <a:t>triagesystemer</a:t>
            </a:r>
            <a:r>
              <a:rPr lang="nb-NO"/>
              <a:t>, MTS er en av dem .</a:t>
            </a:r>
          </a:p>
          <a:p>
            <a:r>
              <a:rPr lang="nb-NO"/>
              <a:t>Et vanlig tradisjonelt</a:t>
            </a:r>
            <a:r>
              <a:rPr lang="nb-NO" baseline="0"/>
              <a:t> køsystem, som fortsatt brukes mange steder, kan få den konsekvensen at den med størst behov for hjelp ikke får hjelp i rett tid. </a:t>
            </a:r>
          </a:p>
          <a:p>
            <a:r>
              <a:rPr lang="nb-NO" baseline="0" err="1"/>
              <a:t>Triage</a:t>
            </a:r>
            <a:r>
              <a:rPr lang="nb-NO" baseline="0"/>
              <a:t> systemet vil forhindre dette.</a:t>
            </a:r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7814F-ECC1-4805-9B8D-39ED93554633}" type="slidenum">
              <a:rPr lang="en-GB" altLang="nb-NO" smtClean="0"/>
              <a:pPr/>
              <a:t>2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22930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20216" indent="-277006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802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5123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9444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3765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8086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2407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67282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375EF9B-ADD5-4E21-A28B-B3A029C55072}" type="slidenum">
              <a:rPr lang="en-GB" altLang="nb-NO" sz="1300">
                <a:solidFill>
                  <a:schemeClr val="tx1"/>
                </a:solidFill>
              </a:rPr>
              <a:pPr/>
              <a:t>3</a:t>
            </a:fld>
            <a:endParaRPr lang="en-GB" altLang="nb-NO" sz="1300">
              <a:solidFill>
                <a:schemeClr val="tx1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3" y="744538"/>
            <a:ext cx="6634162" cy="3732212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nb-NO" err="1">
                <a:latin typeface="Arial" panose="020B0604020202020204" pitchFamily="34" charset="0"/>
              </a:rPr>
              <a:t>Kjøpt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og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betalt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fra</a:t>
            </a:r>
            <a:r>
              <a:rPr lang="en-GB" altLang="nb-NO" baseline="0">
                <a:latin typeface="Arial" panose="020B0604020202020204" pitchFamily="34" charset="0"/>
              </a:rPr>
              <a:t> Manchester. Vi </a:t>
            </a:r>
            <a:r>
              <a:rPr lang="en-GB" altLang="nb-NO" baseline="0" err="1">
                <a:latin typeface="Arial" panose="020B0604020202020204" pitchFamily="34" charset="0"/>
              </a:rPr>
              <a:t>har</a:t>
            </a:r>
            <a:r>
              <a:rPr lang="en-GB" altLang="nb-NO" baseline="0">
                <a:latin typeface="Arial" panose="020B0604020202020204" pitchFamily="34" charset="0"/>
              </a:rPr>
              <a:t> et </a:t>
            </a:r>
            <a:r>
              <a:rPr lang="en-GB" altLang="nb-NO" baseline="0" err="1">
                <a:latin typeface="Arial" panose="020B0604020202020204" pitchFamily="34" charset="0"/>
              </a:rPr>
              <a:t>ansvar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og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plikter</a:t>
            </a:r>
            <a:r>
              <a:rPr lang="en-GB" altLang="nb-NO" baseline="0">
                <a:latin typeface="Arial" panose="020B0604020202020204" pitchFamily="34" charset="0"/>
              </a:rPr>
              <a:t> å </a:t>
            </a:r>
            <a:r>
              <a:rPr lang="en-GB" altLang="nb-NO" baseline="0" err="1">
                <a:latin typeface="Arial" panose="020B0604020202020204" pitchFamily="34" charset="0"/>
              </a:rPr>
              <a:t>følge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systemet</a:t>
            </a:r>
            <a:r>
              <a:rPr lang="en-GB" altLang="nb-NO" baseline="0">
                <a:latin typeface="Arial" panose="020B0604020202020204" pitchFamily="34" charset="0"/>
              </a:rPr>
              <a:t>. </a:t>
            </a:r>
            <a:r>
              <a:rPr lang="en-GB" altLang="nb-NO" baseline="0" err="1">
                <a:latin typeface="Arial" panose="020B0604020202020204" pitchFamily="34" charset="0"/>
              </a:rPr>
              <a:t>Endringer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ikke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lov</a:t>
            </a:r>
            <a:r>
              <a:rPr lang="en-GB" altLang="nb-NO" baseline="0">
                <a:latin typeface="Arial" panose="020B0604020202020204" pitchFamily="34" charset="0"/>
              </a:rPr>
              <a:t>.</a:t>
            </a:r>
            <a:endParaRPr lang="en-GB" altLang="nb-NO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20216" indent="-277006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802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5123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9444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3765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8086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2407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67282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9BAA329-F0DE-41BE-9806-AD7980048437}" type="slidenum">
              <a:rPr lang="en-GB" altLang="nb-NO" sz="1300">
                <a:solidFill>
                  <a:schemeClr val="tx1"/>
                </a:solidFill>
              </a:rPr>
              <a:pPr/>
              <a:t>4</a:t>
            </a:fld>
            <a:endParaRPr lang="en-GB" altLang="nb-NO" sz="1300">
              <a:solidFill>
                <a:schemeClr val="tx1"/>
              </a:solidFill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3" y="744538"/>
            <a:ext cx="6634162" cy="3732212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nb-NO" sz="1100" err="1">
                <a:latin typeface="Arial" panose="020B0604020202020204" pitchFamily="34" charset="0"/>
              </a:rPr>
              <a:t>Startet</a:t>
            </a:r>
            <a:r>
              <a:rPr lang="en-GB" altLang="nb-NO" sz="1100">
                <a:latin typeface="Arial" panose="020B0604020202020204" pitchFamily="34" charset="0"/>
              </a:rPr>
              <a:t> med at </a:t>
            </a:r>
            <a:r>
              <a:rPr lang="en-GB" altLang="nb-NO" sz="1100" err="1">
                <a:latin typeface="Arial" panose="020B0604020202020204" pitchFamily="34" charset="0"/>
              </a:rPr>
              <a:t>en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gruppe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akuttmedisinere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og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akuttsykepleiere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møttes</a:t>
            </a:r>
            <a:r>
              <a:rPr lang="en-GB" altLang="nb-NO" sz="1100">
                <a:latin typeface="Arial" panose="020B0604020202020204" pitchFamily="34" charset="0"/>
              </a:rPr>
              <a:t> for å </a:t>
            </a:r>
            <a:r>
              <a:rPr lang="en-GB" altLang="nb-NO" sz="1100" err="1">
                <a:latin typeface="Arial" panose="020B0604020202020204" pitchFamily="34" charset="0"/>
              </a:rPr>
              <a:t>vurdere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løsninger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på</a:t>
            </a:r>
            <a:r>
              <a:rPr lang="en-GB" altLang="nb-NO" sz="1100">
                <a:latin typeface="Arial" panose="020B0604020202020204" pitchFamily="34" charset="0"/>
              </a:rPr>
              <a:t> et </a:t>
            </a:r>
            <a:r>
              <a:rPr lang="en-GB" altLang="nb-NO" sz="1100" err="1">
                <a:latin typeface="Arial" panose="020B0604020202020204" pitchFamily="34" charset="0"/>
              </a:rPr>
              <a:t>kaos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som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eksisterte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i</a:t>
            </a:r>
            <a:r>
              <a:rPr lang="en-GB" altLang="nb-NO" sz="1100">
                <a:latin typeface="Arial" panose="020B0604020202020204" pitchFamily="34" charset="0"/>
              </a:rPr>
              <a:t> Manchester. </a:t>
            </a:r>
            <a:r>
              <a:rPr lang="en-GB" altLang="nb-NO" sz="1100" err="1">
                <a:latin typeface="Arial" panose="020B0604020202020204" pitchFamily="34" charset="0"/>
              </a:rPr>
              <a:t>Tidlig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akuttmedisinsk</a:t>
            </a:r>
            <a:r>
              <a:rPr lang="en-GB" altLang="nb-NO" sz="1100">
                <a:latin typeface="Arial" panose="020B0604020202020204" pitchFamily="34" charset="0"/>
              </a:rPr>
              <a:t> triage </a:t>
            </a:r>
            <a:r>
              <a:rPr lang="en-GB" altLang="nb-NO" sz="1100" err="1">
                <a:latin typeface="Arial" panose="020B0604020202020204" pitchFamily="34" charset="0"/>
              </a:rPr>
              <a:t>var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basert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på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intuisjon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i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stedet</a:t>
            </a:r>
            <a:r>
              <a:rPr lang="en-GB" altLang="nb-NO" sz="1100">
                <a:latin typeface="Arial" panose="020B0604020202020204" pitchFamily="34" charset="0"/>
              </a:rPr>
              <a:t> for </a:t>
            </a:r>
            <a:r>
              <a:rPr lang="en-GB" altLang="nb-NO" sz="1100" err="1">
                <a:latin typeface="Arial" panose="020B0604020202020204" pitchFamily="34" charset="0"/>
              </a:rPr>
              <a:t>metodologi</a:t>
            </a:r>
            <a:r>
              <a:rPr lang="en-GB" altLang="nb-NO" sz="1100">
                <a:latin typeface="Arial" panose="020B0604020202020204" pitchFamily="34" charset="0"/>
              </a:rPr>
              <a:t>. Den </a:t>
            </a:r>
            <a:r>
              <a:rPr lang="en-GB" altLang="nb-NO" sz="1100" err="1">
                <a:latin typeface="Arial" panose="020B0604020202020204" pitchFamily="34" charset="0"/>
              </a:rPr>
              <a:t>kunne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verken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reproduseres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eller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kvalitetssikres</a:t>
            </a:r>
            <a:r>
              <a:rPr lang="en-GB" altLang="nb-NO" sz="1100">
                <a:latin typeface="Arial" panose="020B0604020202020204" pitchFamily="34" charset="0"/>
              </a:rPr>
              <a:t>.  </a:t>
            </a:r>
          </a:p>
          <a:p>
            <a:pPr eaLnBrk="1" hangingPunct="1"/>
            <a:r>
              <a:rPr lang="en-GB" altLang="nb-NO" sz="1100" err="1">
                <a:latin typeface="Arial" panose="020B0604020202020204" pitchFamily="34" charset="0"/>
              </a:rPr>
              <a:t>Gruppen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i</a:t>
            </a:r>
            <a:r>
              <a:rPr lang="en-GB" altLang="nb-NO" sz="1100">
                <a:latin typeface="Arial" panose="020B0604020202020204" pitchFamily="34" charset="0"/>
              </a:rPr>
              <a:t> Manchester </a:t>
            </a:r>
            <a:r>
              <a:rPr lang="en-GB" altLang="nb-NO" sz="1100" err="1">
                <a:latin typeface="Arial" panose="020B0604020202020204" pitchFamily="34" charset="0"/>
              </a:rPr>
              <a:t>hadde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nok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aldri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trodd</a:t>
            </a:r>
            <a:r>
              <a:rPr lang="en-GB" altLang="nb-NO" sz="1100">
                <a:latin typeface="Arial" panose="020B0604020202020204" pitchFamily="34" charset="0"/>
              </a:rPr>
              <a:t> at </a:t>
            </a:r>
            <a:r>
              <a:rPr lang="en-GB" altLang="nb-NO" sz="1100" err="1">
                <a:latin typeface="Arial" panose="020B0604020202020204" pitchFamily="34" charset="0"/>
              </a:rPr>
              <a:t>dette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skulle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være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starten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på</a:t>
            </a:r>
            <a:r>
              <a:rPr lang="en-GB" altLang="nb-NO" sz="1100">
                <a:latin typeface="Arial" panose="020B0604020202020204" pitchFamily="34" charset="0"/>
              </a:rPr>
              <a:t> et system </a:t>
            </a:r>
            <a:r>
              <a:rPr lang="en-GB" altLang="nb-NO" sz="1100" err="1">
                <a:latin typeface="Arial" panose="020B0604020202020204" pitchFamily="34" charset="0"/>
              </a:rPr>
              <a:t>som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skulle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bli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innført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rundt</a:t>
            </a:r>
            <a:r>
              <a:rPr lang="en-GB" altLang="nb-NO" sz="1100">
                <a:latin typeface="Arial" panose="020B0604020202020204" pitchFamily="34" charset="0"/>
              </a:rPr>
              <a:t> om </a:t>
            </a:r>
            <a:r>
              <a:rPr lang="en-GB" altLang="nb-NO" sz="1100" err="1">
                <a:latin typeface="Arial" panose="020B0604020202020204" pitchFamily="34" charset="0"/>
              </a:rPr>
              <a:t>i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verden</a:t>
            </a:r>
            <a:r>
              <a:rPr lang="en-GB" altLang="nb-NO" sz="1100">
                <a:latin typeface="Arial" panose="020B0604020202020204" pitchFamily="34" charset="0"/>
              </a:rPr>
              <a:t>. </a:t>
            </a:r>
          </a:p>
          <a:p>
            <a:pPr eaLnBrk="1" hangingPunct="1"/>
            <a:r>
              <a:rPr lang="en-GB" altLang="nb-NO" sz="1100">
                <a:latin typeface="Arial" panose="020B0604020202020204" pitchFamily="34" charset="0"/>
              </a:rPr>
              <a:t>MTS </a:t>
            </a:r>
            <a:r>
              <a:rPr lang="en-GB" altLang="nb-NO" sz="1100" err="1">
                <a:latin typeface="Arial" panose="020B0604020202020204" pitchFamily="34" charset="0"/>
              </a:rPr>
              <a:t>brukes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nå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til</a:t>
            </a:r>
            <a:r>
              <a:rPr lang="en-GB" altLang="nb-NO" sz="1100">
                <a:latin typeface="Arial" panose="020B0604020202020204" pitchFamily="34" charset="0"/>
              </a:rPr>
              <a:t> å </a:t>
            </a:r>
            <a:r>
              <a:rPr lang="en-GB" altLang="nb-NO" sz="1100" err="1">
                <a:latin typeface="Arial" panose="020B0604020202020204" pitchFamily="34" charset="0"/>
              </a:rPr>
              <a:t>triagere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titalls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millioner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pasienter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på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legevakter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og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akuttmottak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hvert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år</a:t>
            </a:r>
            <a:r>
              <a:rPr lang="en-GB" altLang="nb-NO" sz="1100">
                <a:latin typeface="Arial" panose="020B0604020202020204" pitchFamily="34" charset="0"/>
              </a:rPr>
              <a:t>. </a:t>
            </a:r>
          </a:p>
          <a:p>
            <a:pPr eaLnBrk="1" hangingPunct="1"/>
            <a:r>
              <a:rPr lang="en-GB" altLang="nb-NO" sz="1100">
                <a:latin typeface="Arial" panose="020B0604020202020204" pitchFamily="34" charset="0"/>
              </a:rPr>
              <a:t>MTS </a:t>
            </a:r>
            <a:r>
              <a:rPr lang="en-GB" altLang="nb-NO" sz="1100" err="1">
                <a:latin typeface="Arial" panose="020B0604020202020204" pitchFamily="34" charset="0"/>
              </a:rPr>
              <a:t>brukes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nå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i</a:t>
            </a:r>
            <a:r>
              <a:rPr lang="en-GB" altLang="nb-NO" sz="1100" baseline="0">
                <a:latin typeface="Arial" panose="020B0604020202020204" pitchFamily="34" charset="0"/>
              </a:rPr>
              <a:t> 20 land, </a:t>
            </a:r>
            <a:r>
              <a:rPr lang="en-GB" altLang="nb-NO" sz="1100" baseline="0" err="1">
                <a:latin typeface="Arial" panose="020B0604020202020204" pitchFamily="34" charset="0"/>
              </a:rPr>
              <a:t>bl.a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i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Storbritannia</a:t>
            </a:r>
            <a:r>
              <a:rPr lang="en-GB" altLang="nb-NO" sz="1100">
                <a:latin typeface="Arial" panose="020B0604020202020204" pitchFamily="34" charset="0"/>
              </a:rPr>
              <a:t>, Australia, Canada, Italia, Portugal, </a:t>
            </a:r>
            <a:r>
              <a:rPr lang="en-GB" altLang="nb-NO" sz="1100" err="1">
                <a:latin typeface="Arial" panose="020B0604020202020204" pitchFamily="34" charset="0"/>
              </a:rPr>
              <a:t>Brasil</a:t>
            </a:r>
            <a:r>
              <a:rPr lang="en-GB" altLang="nb-NO" sz="1100">
                <a:latin typeface="Arial" panose="020B0604020202020204" pitchFamily="34" charset="0"/>
              </a:rPr>
              <a:t>, </a:t>
            </a:r>
            <a:r>
              <a:rPr lang="en-GB" altLang="nb-NO" sz="1100" err="1">
                <a:latin typeface="Arial" panose="020B0604020202020204" pitchFamily="34" charset="0"/>
              </a:rPr>
              <a:t>Tyskland</a:t>
            </a:r>
            <a:r>
              <a:rPr lang="en-GB" altLang="nb-NO" sz="1100">
                <a:latin typeface="Arial" panose="020B0604020202020204" pitchFamily="34" charset="0"/>
              </a:rPr>
              <a:t>, </a:t>
            </a:r>
            <a:r>
              <a:rPr lang="en-GB" altLang="nb-NO" sz="1100" err="1">
                <a:latin typeface="Arial" panose="020B0604020202020204" pitchFamily="34" charset="0"/>
              </a:rPr>
              <a:t>Østerrike</a:t>
            </a:r>
            <a:r>
              <a:rPr lang="en-GB" altLang="nb-NO" sz="1100">
                <a:latin typeface="Arial" panose="020B0604020202020204" pitchFamily="34" charset="0"/>
              </a:rPr>
              <a:t>, </a:t>
            </a:r>
            <a:r>
              <a:rPr lang="en-GB" altLang="nb-NO" sz="1100" err="1">
                <a:latin typeface="Arial" panose="020B0604020202020204" pitchFamily="34" charset="0"/>
              </a:rPr>
              <a:t>Spania</a:t>
            </a:r>
            <a:r>
              <a:rPr lang="en-GB" altLang="nb-NO" sz="1100">
                <a:latin typeface="Arial" panose="020B0604020202020204" pitchFamily="34" charset="0"/>
              </a:rPr>
              <a:t>, Nederland, Norge, Mexico,</a:t>
            </a:r>
          </a:p>
          <a:p>
            <a:pPr eaLnBrk="1" hangingPunct="1"/>
            <a:endParaRPr lang="en-GB" altLang="nb-NO" sz="1100">
              <a:latin typeface="Arial" panose="020B0604020202020204" pitchFamily="34" charset="0"/>
            </a:endParaRPr>
          </a:p>
          <a:p>
            <a:pPr eaLnBrk="1" hangingPunct="1"/>
            <a:r>
              <a:rPr lang="en-GB" altLang="nb-NO" sz="1100">
                <a:latin typeface="Arial" panose="020B0604020202020204" pitchFamily="34" charset="0"/>
              </a:rPr>
              <a:t>Si </a:t>
            </a:r>
            <a:r>
              <a:rPr lang="en-GB" altLang="nb-NO" sz="1100" err="1">
                <a:latin typeface="Arial" panose="020B0604020202020204" pitchFamily="34" charset="0"/>
              </a:rPr>
              <a:t>noe</a:t>
            </a:r>
            <a:r>
              <a:rPr lang="en-GB" altLang="nb-NO" sz="1100">
                <a:latin typeface="Arial" panose="020B0604020202020204" pitchFamily="34" charset="0"/>
              </a:rPr>
              <a:t> om </a:t>
            </a:r>
            <a:r>
              <a:rPr lang="en-GB" altLang="nb-NO" sz="1100" err="1">
                <a:latin typeface="Arial" panose="020B0604020202020204" pitchFamily="34" charset="0"/>
              </a:rPr>
              <a:t>når</a:t>
            </a:r>
            <a:r>
              <a:rPr lang="en-GB" altLang="nb-NO" sz="1100">
                <a:latin typeface="Arial" panose="020B0604020202020204" pitchFamily="34" charset="0"/>
              </a:rPr>
              <a:t> MTS </a:t>
            </a:r>
            <a:r>
              <a:rPr lang="en-GB" altLang="nb-NO" sz="1100" err="1">
                <a:latin typeface="Arial" panose="020B0604020202020204" pitchFamily="34" charset="0"/>
              </a:rPr>
              <a:t>ble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forankret</a:t>
            </a:r>
            <a:r>
              <a:rPr lang="en-GB" altLang="nb-NO" sz="1100">
                <a:latin typeface="Arial" panose="020B0604020202020204" pitchFamily="34" charset="0"/>
              </a:rPr>
              <a:t> </a:t>
            </a:r>
            <a:r>
              <a:rPr lang="en-GB" altLang="nb-NO" sz="1100" err="1">
                <a:latin typeface="Arial" panose="020B0604020202020204" pitchFamily="34" charset="0"/>
              </a:rPr>
              <a:t>på</a:t>
            </a:r>
            <a:r>
              <a:rPr lang="en-GB" altLang="nb-NO" sz="1100">
                <a:latin typeface="Arial" panose="020B0604020202020204" pitchFamily="34" charset="0"/>
              </a:rPr>
              <a:t> din </a:t>
            </a:r>
            <a:r>
              <a:rPr lang="en-GB" altLang="nb-NO" sz="1100" err="1">
                <a:latin typeface="Arial" panose="020B0604020202020204" pitchFamily="34" charset="0"/>
              </a:rPr>
              <a:t>arbeidsplass</a:t>
            </a:r>
            <a:endParaRPr lang="en-GB" altLang="nb-NO" sz="11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2713" y="744538"/>
            <a:ext cx="6634162" cy="373221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nb-NO" baseline="0" err="1">
                <a:latin typeface="Arial" panose="020B0604020202020204" pitchFamily="34" charset="0"/>
              </a:rPr>
              <a:t>Forklare</a:t>
            </a:r>
            <a:r>
              <a:rPr lang="en-GB" altLang="nb-NO" baseline="0">
                <a:latin typeface="Arial" panose="020B0604020202020204" pitchFamily="34" charset="0"/>
              </a:rPr>
              <a:t> MTG- Manchester Triage group- </a:t>
            </a:r>
            <a:r>
              <a:rPr lang="en-GB" altLang="nb-NO" baseline="0" err="1">
                <a:latin typeface="Arial" panose="020B0604020202020204" pitchFamily="34" charset="0"/>
              </a:rPr>
              <a:t>Gruppen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som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ble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etablert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i</a:t>
            </a:r>
            <a:r>
              <a:rPr lang="en-GB" altLang="nb-NO" baseline="0">
                <a:latin typeface="Arial" panose="020B0604020202020204" pitchFamily="34" charset="0"/>
              </a:rPr>
              <a:t> Manchester</a:t>
            </a:r>
          </a:p>
          <a:p>
            <a:pPr eaLnBrk="1" hangingPunct="1"/>
            <a:r>
              <a:rPr lang="en-GB" altLang="nb-NO" baseline="0" err="1">
                <a:latin typeface="Arial" panose="020B0604020202020204" pitchFamily="34" charset="0"/>
              </a:rPr>
              <a:t>Forklare</a:t>
            </a:r>
            <a:r>
              <a:rPr lang="en-GB" altLang="nb-NO" baseline="0">
                <a:latin typeface="Arial" panose="020B0604020202020204" pitchFamily="34" charset="0"/>
              </a:rPr>
              <a:t> MTS- Manchester Triages system – </a:t>
            </a:r>
            <a:r>
              <a:rPr lang="en-GB" altLang="nb-NO" baseline="0" err="1">
                <a:latin typeface="Arial" panose="020B0604020202020204" pitchFamily="34" charset="0"/>
              </a:rPr>
              <a:t>Navnet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på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selve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systemet</a:t>
            </a:r>
            <a:endParaRPr lang="en-GB" altLang="nb-NO" baseline="0">
              <a:latin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nb-NO" baseline="0">
                <a:latin typeface="Arial" panose="020B0604020202020204" pitchFamily="34" charset="0"/>
              </a:rPr>
              <a:t>IRG (International Reference Group) – </a:t>
            </a:r>
            <a:r>
              <a:rPr lang="en-GB" altLang="nb-NO" baseline="0" err="1">
                <a:latin typeface="Arial" panose="020B0604020202020204" pitchFamily="34" charset="0"/>
              </a:rPr>
              <a:t>Referansegruppe</a:t>
            </a:r>
            <a:r>
              <a:rPr lang="en-GB" altLang="nb-NO" baseline="0">
                <a:latin typeface="Arial" panose="020B0604020202020204" pitchFamily="34" charset="0"/>
              </a:rPr>
              <a:t> for de </a:t>
            </a:r>
            <a:r>
              <a:rPr lang="en-GB" altLang="nb-NO" baseline="0" err="1">
                <a:latin typeface="Arial" panose="020B0604020202020204" pitchFamily="34" charset="0"/>
              </a:rPr>
              <a:t>ulike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systemene</a:t>
            </a:r>
            <a:r>
              <a:rPr lang="en-GB" altLang="nb-NO" baseline="0">
                <a:latin typeface="Arial" panose="020B0604020202020204" pitchFamily="34" charset="0"/>
              </a:rPr>
              <a:t>. </a:t>
            </a:r>
            <a:r>
              <a:rPr lang="en-GB" altLang="nb-NO" baseline="0" err="1">
                <a:latin typeface="Arial" panose="020B0604020202020204" pitchFamily="34" charset="0"/>
              </a:rPr>
              <a:t>Årlige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møter</a:t>
            </a:r>
            <a:r>
              <a:rPr lang="en-GB" altLang="nb-NO" baseline="0">
                <a:latin typeface="Arial" panose="020B0604020202020204" pitchFamily="34" charset="0"/>
              </a:rPr>
              <a:t> der MTS </a:t>
            </a:r>
            <a:r>
              <a:rPr lang="en-GB" altLang="nb-NO" baseline="0" err="1">
                <a:latin typeface="Arial" panose="020B0604020202020204" pitchFamily="34" charset="0"/>
              </a:rPr>
              <a:t>diskuteres</a:t>
            </a:r>
            <a:r>
              <a:rPr lang="en-GB" altLang="nb-NO" baseline="0">
                <a:latin typeface="Arial" panose="020B0604020202020204" pitchFamily="34" charset="0"/>
              </a:rPr>
              <a:t>, </a:t>
            </a:r>
            <a:r>
              <a:rPr lang="en-GB" altLang="nb-NO" baseline="0" err="1">
                <a:latin typeface="Arial" panose="020B0604020202020204" pitchFamily="34" charset="0"/>
              </a:rPr>
              <a:t>forslag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til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endringer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blir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lagt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frem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etc</a:t>
            </a:r>
            <a:endParaRPr lang="en-GB" altLang="nb-NO" baseline="0">
              <a:latin typeface="Arial" panose="020B0604020202020204" pitchFamily="34" charset="0"/>
            </a:endParaRPr>
          </a:p>
          <a:p>
            <a:pPr eaLnBrk="1" hangingPunct="1"/>
            <a:r>
              <a:rPr lang="en-GB" altLang="nb-NO" baseline="0">
                <a:latin typeface="Arial" panose="020B0604020202020204" pitchFamily="34" charset="0"/>
              </a:rPr>
              <a:t>NMTG (Norwegian Manchester Triage Group) - </a:t>
            </a:r>
            <a:r>
              <a:rPr lang="en-GB" altLang="nb-NO" baseline="0" err="1">
                <a:latin typeface="Arial" panose="020B0604020202020204" pitchFamily="34" charset="0"/>
              </a:rPr>
              <a:t>Etablert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i</a:t>
            </a:r>
            <a:r>
              <a:rPr lang="en-GB" altLang="nb-NO" baseline="0">
                <a:latin typeface="Arial" panose="020B0604020202020204" pitchFamily="34" charset="0"/>
              </a:rPr>
              <a:t> Norge </a:t>
            </a:r>
            <a:r>
              <a:rPr lang="en-GB" altLang="nb-NO" baseline="0" err="1">
                <a:latin typeface="Arial" panose="020B0604020202020204" pitchFamily="34" charset="0"/>
              </a:rPr>
              <a:t>høsten</a:t>
            </a:r>
            <a:r>
              <a:rPr lang="en-GB" altLang="nb-NO" baseline="0">
                <a:latin typeface="Arial" panose="020B0604020202020204" pitchFamily="34" charset="0"/>
              </a:rPr>
              <a:t> 2010. </a:t>
            </a:r>
            <a:r>
              <a:rPr lang="en-GB" altLang="nb-NO" baseline="0" err="1">
                <a:latin typeface="Arial" panose="020B0604020202020204" pitchFamily="34" charset="0"/>
              </a:rPr>
              <a:t>Består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av</a:t>
            </a:r>
            <a:r>
              <a:rPr lang="en-GB" altLang="nb-NO" baseline="0">
                <a:latin typeface="Arial" panose="020B0604020202020204" pitchFamily="34" charset="0"/>
              </a:rPr>
              <a:t> et </a:t>
            </a:r>
            <a:r>
              <a:rPr lang="en-GB" altLang="nb-NO" baseline="0" err="1">
                <a:latin typeface="Arial" panose="020B0604020202020204" pitchFamily="34" charset="0"/>
              </a:rPr>
              <a:t>styre</a:t>
            </a:r>
            <a:r>
              <a:rPr lang="en-GB" altLang="nb-NO" baseline="0">
                <a:latin typeface="Arial" panose="020B0604020202020204" pitchFamily="34" charset="0"/>
              </a:rPr>
              <a:t> med </a:t>
            </a:r>
            <a:r>
              <a:rPr lang="en-GB" altLang="nb-NO" baseline="0" err="1">
                <a:latin typeface="Arial" panose="020B0604020202020204" pitchFamily="34" charset="0"/>
              </a:rPr>
              <a:t>styreleder</a:t>
            </a:r>
            <a:r>
              <a:rPr lang="en-GB" altLang="nb-NO" baseline="0">
                <a:latin typeface="Arial" panose="020B0604020202020204" pitchFamily="34" charset="0"/>
              </a:rPr>
              <a:t>, </a:t>
            </a:r>
            <a:r>
              <a:rPr lang="en-GB" altLang="nb-NO" baseline="0" err="1">
                <a:latin typeface="Arial" panose="020B0604020202020204" pitchFamily="34" charset="0"/>
              </a:rPr>
              <a:t>en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faggruppe</a:t>
            </a:r>
            <a:r>
              <a:rPr lang="en-GB" altLang="nb-NO" baseline="0">
                <a:latin typeface="Arial" panose="020B0604020202020204" pitchFamily="34" charset="0"/>
              </a:rPr>
              <a:t> med </a:t>
            </a:r>
            <a:r>
              <a:rPr lang="en-GB" altLang="nb-NO" baseline="0" err="1">
                <a:latin typeface="Arial" panose="020B0604020202020204" pitchFamily="34" charset="0"/>
              </a:rPr>
              <a:t>faggruppeleder</a:t>
            </a:r>
            <a:r>
              <a:rPr lang="en-GB" altLang="nb-NO" baseline="0">
                <a:latin typeface="Arial" panose="020B0604020202020204" pitchFamily="34" charset="0"/>
              </a:rPr>
              <a:t>, </a:t>
            </a:r>
            <a:r>
              <a:rPr lang="en-GB" altLang="nb-NO" baseline="0" err="1">
                <a:latin typeface="Arial" panose="020B0604020202020204" pitchFamily="34" charset="0"/>
              </a:rPr>
              <a:t>og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en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daglig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leder</a:t>
            </a:r>
            <a:endParaRPr lang="en-GB" altLang="nb-NO" baseline="0">
              <a:latin typeface="Arial" panose="020B0604020202020204" pitchFamily="34" charset="0"/>
            </a:endParaRPr>
          </a:p>
          <a:p>
            <a:pPr eaLnBrk="1" hangingPunct="1"/>
            <a:r>
              <a:rPr lang="en-GB" altLang="nb-NO" baseline="0">
                <a:latin typeface="Arial" panose="020B0604020202020204" pitchFamily="34" charset="0"/>
              </a:rPr>
              <a:t>TTA- </a:t>
            </a:r>
            <a:r>
              <a:rPr lang="en-GB" altLang="nb-NO" baseline="0" err="1">
                <a:latin typeface="Arial" panose="020B0604020202020204" pitchFamily="34" charset="0"/>
              </a:rPr>
              <a:t>Telefontriage</a:t>
            </a:r>
            <a:r>
              <a:rPr lang="en-GB" altLang="nb-NO" baseline="0">
                <a:latin typeface="Arial" panose="020B0604020202020204" pitchFamily="34" charset="0"/>
              </a:rPr>
              <a:t>: </a:t>
            </a:r>
            <a:r>
              <a:rPr lang="en-GB" altLang="nb-NO" baseline="0" err="1">
                <a:latin typeface="Arial" panose="020B0604020202020204" pitchFamily="34" charset="0"/>
              </a:rPr>
              <a:t>Bygget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opp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etter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samme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prinsippet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som</a:t>
            </a:r>
            <a:r>
              <a:rPr lang="en-GB" altLang="nb-NO" baseline="0">
                <a:latin typeface="Arial" panose="020B0604020202020204" pitchFamily="34" charset="0"/>
              </a:rPr>
              <a:t> MTS, men </a:t>
            </a:r>
            <a:r>
              <a:rPr lang="en-GB" altLang="nb-NO" baseline="0" err="1">
                <a:latin typeface="Arial" panose="020B0604020202020204" pitchFamily="34" charset="0"/>
              </a:rPr>
              <a:t>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elektronisk</a:t>
            </a:r>
            <a:r>
              <a:rPr lang="en-GB" altLang="nb-NO" baseline="0">
                <a:latin typeface="Arial" panose="020B0604020202020204" pitchFamily="34" charset="0"/>
              </a:rPr>
              <a:t> (“</a:t>
            </a:r>
            <a:r>
              <a:rPr lang="en-GB" altLang="nb-NO" baseline="0" err="1">
                <a:latin typeface="Arial" panose="020B0604020202020204" pitchFamily="34" charset="0"/>
              </a:rPr>
              <a:t>klikkesystem</a:t>
            </a:r>
            <a:r>
              <a:rPr lang="en-GB" altLang="nb-NO" baseline="0">
                <a:latin typeface="Arial" panose="020B0604020202020204" pitchFamily="34" charset="0"/>
              </a:rPr>
              <a:t>”). </a:t>
            </a:r>
            <a:r>
              <a:rPr lang="en-GB" altLang="nb-NO" baseline="0" err="1">
                <a:latin typeface="Arial" panose="020B0604020202020204" pitchFamily="34" charset="0"/>
              </a:rPr>
              <a:t>Egen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rådgivningsdel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og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viktig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informasjon</a:t>
            </a:r>
            <a:r>
              <a:rPr lang="en-GB" altLang="nb-NO" baseline="0">
                <a:latin typeface="Arial" panose="020B0604020202020204" pitchFamily="34" charset="0"/>
              </a:rPr>
              <a:t> om </a:t>
            </a:r>
            <a:r>
              <a:rPr lang="en-GB" altLang="nb-NO" baseline="0" err="1">
                <a:latin typeface="Arial" panose="020B0604020202020204" pitchFamily="34" charset="0"/>
              </a:rPr>
              <a:t>faretegn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som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ikke</a:t>
            </a:r>
            <a:r>
              <a:rPr lang="en-GB" altLang="nb-NO" baseline="0">
                <a:latin typeface="Arial" panose="020B0604020202020204" pitchFamily="34" charset="0"/>
              </a:rPr>
              <a:t> TTA </a:t>
            </a:r>
            <a:r>
              <a:rPr lang="en-GB" altLang="nb-NO" baseline="0" err="1">
                <a:latin typeface="Arial" panose="020B0604020202020204" pitchFamily="34" charset="0"/>
              </a:rPr>
              <a:t>fanger</a:t>
            </a:r>
            <a:r>
              <a:rPr lang="en-GB" altLang="nb-NO" baseline="0">
                <a:latin typeface="Arial" panose="020B0604020202020204" pitchFamily="34" charset="0"/>
              </a:rPr>
              <a:t> opp. </a:t>
            </a:r>
            <a:r>
              <a:rPr lang="en-GB" altLang="nb-NO" baseline="0" err="1">
                <a:latin typeface="Arial" panose="020B0604020202020204" pitchFamily="34" charset="0"/>
              </a:rPr>
              <a:t>Kan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legge</a:t>
            </a:r>
            <a:r>
              <a:rPr lang="en-GB" altLang="nb-NO" baseline="0">
                <a:latin typeface="Arial" panose="020B0604020202020204" pitchFamily="34" charset="0"/>
              </a:rPr>
              <a:t> inn linker </a:t>
            </a:r>
            <a:r>
              <a:rPr lang="en-GB" altLang="nb-NO" baseline="0" err="1">
                <a:latin typeface="Arial" panose="020B0604020202020204" pitchFamily="34" charset="0"/>
              </a:rPr>
              <a:t>til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f.eks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legevaktshåndboken</a:t>
            </a:r>
            <a:r>
              <a:rPr lang="en-GB" altLang="nb-NO" baseline="0">
                <a:latin typeface="Arial" panose="020B0604020202020204" pitchFamily="34" charset="0"/>
              </a:rPr>
              <a:t>, </a:t>
            </a:r>
            <a:r>
              <a:rPr lang="en-GB" altLang="nb-NO" baseline="0" err="1">
                <a:latin typeface="Arial" panose="020B0604020202020204" pitchFamily="34" charset="0"/>
              </a:rPr>
              <a:t>folkehelsekontoret</a:t>
            </a:r>
            <a:r>
              <a:rPr lang="en-GB" altLang="nb-NO" baseline="0">
                <a:latin typeface="Arial" panose="020B0604020202020204" pitchFamily="34" charset="0"/>
              </a:rPr>
              <a:t>, </a:t>
            </a:r>
            <a:r>
              <a:rPr lang="en-GB" altLang="nb-NO" baseline="0" err="1">
                <a:latin typeface="Arial" panose="020B0604020202020204" pitchFamily="34" charset="0"/>
              </a:rPr>
              <a:t>felleskatalogen</a:t>
            </a:r>
            <a:r>
              <a:rPr lang="en-GB" altLang="nb-NO" baseline="0">
                <a:latin typeface="Arial" panose="020B0604020202020204" pitchFamily="34" charset="0"/>
              </a:rPr>
              <a:t> etc. </a:t>
            </a:r>
            <a:r>
              <a:rPr lang="en-GB" altLang="nb-NO" baseline="0" err="1">
                <a:latin typeface="Arial" panose="020B0604020202020204" pitchFamily="34" charset="0"/>
              </a:rPr>
              <a:t>Diskriminatorene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noe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annerledes</a:t>
            </a:r>
            <a:r>
              <a:rPr lang="en-GB" altLang="nb-NO" baseline="0">
                <a:latin typeface="Arial" panose="020B0604020202020204" pitchFamily="34" charset="0"/>
              </a:rPr>
              <a:t> da man </a:t>
            </a:r>
            <a:r>
              <a:rPr lang="en-GB" altLang="nb-NO" baseline="0" err="1">
                <a:latin typeface="Arial" panose="020B0604020202020204" pitchFamily="34" charset="0"/>
              </a:rPr>
              <a:t>ikke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pasienten</a:t>
            </a:r>
            <a:r>
              <a:rPr lang="en-GB" altLang="nb-NO" baseline="0">
                <a:latin typeface="Arial" panose="020B0604020202020204" pitchFamily="34" charset="0"/>
              </a:rPr>
              <a:t>. 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7814F-ECC1-4805-9B8D-39ED93554633}" type="slidenum">
              <a:rPr lang="en-GB" altLang="nb-NO" smtClean="0"/>
              <a:pPr/>
              <a:t>5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908580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2713" y="744538"/>
            <a:ext cx="6634162" cy="373221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/>
              <a:t>MTS består altså av følgende hovedtrekk…</a:t>
            </a:r>
          </a:p>
          <a:p>
            <a:r>
              <a:rPr lang="nb-NO" baseline="0"/>
              <a:t>Velegnet til formålet nettopp fordi den er rigid, den MÅ følges. Den sikrer dermed at vurderingen blir lik uavhengig av hvilken sykepleier som </a:t>
            </a:r>
            <a:r>
              <a:rPr lang="nb-NO" baseline="0" err="1"/>
              <a:t>triagerer</a:t>
            </a:r>
            <a:r>
              <a:rPr lang="nb-NO" baseline="0"/>
              <a:t>.</a:t>
            </a:r>
          </a:p>
          <a:p>
            <a:r>
              <a:rPr lang="nb-NO" baseline="0"/>
              <a:t>Reduktiv metode innebærer at man starer på toppen og utelukker de mest alvorlige tegn og symptomer før man jobber seg videre nedover de ulike diskriminatorene. Man tar utgangspunkt i at pasienten har en potensiell livstruende tilstand og må utelukke dette ved å gjennomgå diskriminatorene i riktig rekkefølge. Man kan ikke gå forbi en diskriminator uten å ha sjekket den ut. 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7814F-ECC1-4805-9B8D-39ED93554633}" type="slidenum">
              <a:rPr lang="en-GB" altLang="nb-NO" smtClean="0"/>
              <a:pPr/>
              <a:t>6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48961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2713" y="744538"/>
            <a:ext cx="6634162" cy="373221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Hvordan ser det faktisk ut? </a:t>
            </a:r>
          </a:p>
          <a:p>
            <a:r>
              <a:rPr lang="nb-NO"/>
              <a:t>Dette er tidsaspektene i Manchester.</a:t>
            </a:r>
          </a:p>
          <a:p>
            <a:r>
              <a:rPr lang="nb-NO"/>
              <a:t>Merk at tid i denne sammenhengen defineres som tid fra </a:t>
            </a:r>
            <a:r>
              <a:rPr lang="nb-NO" err="1"/>
              <a:t>triage</a:t>
            </a:r>
            <a:r>
              <a:rPr lang="nb-NO"/>
              <a:t> til tilsyn av lege.</a:t>
            </a:r>
          </a:p>
          <a:p>
            <a:r>
              <a:rPr lang="nb-NO"/>
              <a:t>NMTG anbefaler at vi følger tidsaspektene, men at det for grønn og blå hastegrad kan åpnes for lokale tilpasninger.</a:t>
            </a:r>
          </a:p>
          <a:p>
            <a:r>
              <a:rPr lang="nb-NO"/>
              <a:t>Rød, oransje og gul hastegrad</a:t>
            </a:r>
            <a:r>
              <a:rPr lang="nb-NO" baseline="0"/>
              <a:t> </a:t>
            </a:r>
            <a:r>
              <a:rPr lang="nb-NO"/>
              <a:t>er basert på medisinske prioriteringstider. Grønn</a:t>
            </a:r>
            <a:r>
              <a:rPr lang="nb-NO" baseline="0"/>
              <a:t> og blå hastegrad er det forventede servicenivået til helsetjenesten. </a:t>
            </a:r>
            <a:r>
              <a:rPr lang="nb-NO"/>
              <a:t> </a:t>
            </a:r>
            <a:endParaRPr lang="nb-NO" baseline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7814F-ECC1-4805-9B8D-39ED93554633}" type="slidenum">
              <a:rPr lang="en-GB" altLang="nb-NO" smtClean="0"/>
              <a:pPr/>
              <a:t>7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45534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20216" indent="-277006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802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5123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94444" indent="-221605" defTabSz="960288"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3765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8086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24073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67282" indent="-221605" algn="ctr" defTabSz="9602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569C4B0-7DA3-4773-8F8D-E204B8E6064E}" type="slidenum">
              <a:rPr lang="en-GB" altLang="nb-NO" sz="1300">
                <a:solidFill>
                  <a:schemeClr val="tx1"/>
                </a:solidFill>
              </a:rPr>
              <a:pPr/>
              <a:t>8</a:t>
            </a:fld>
            <a:endParaRPr lang="en-GB" altLang="nb-NO" sz="1300">
              <a:solidFill>
                <a:schemeClr val="tx1"/>
              </a:solidFill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3" y="744538"/>
            <a:ext cx="6634162" cy="3732212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nb-NO" err="1">
                <a:latin typeface="Arial" panose="020B0604020202020204" pitchFamily="34" charset="0"/>
              </a:rPr>
              <a:t>Det</a:t>
            </a:r>
            <a:r>
              <a:rPr lang="en-GB" altLang="nb-NO">
                <a:latin typeface="Arial" panose="020B0604020202020204" pitchFamily="34" charset="0"/>
              </a:rPr>
              <a:t> </a:t>
            </a:r>
            <a:r>
              <a:rPr lang="en-GB" altLang="nb-NO" err="1">
                <a:latin typeface="Arial" panose="020B0604020202020204" pitchFamily="34" charset="0"/>
              </a:rPr>
              <a:t>finnes</a:t>
            </a:r>
            <a:r>
              <a:rPr lang="en-GB" altLang="nb-NO">
                <a:latin typeface="Arial" panose="020B0604020202020204" pitchFamily="34" charset="0"/>
              </a:rPr>
              <a:t> 53 </a:t>
            </a:r>
            <a:r>
              <a:rPr lang="en-GB" altLang="nb-NO" err="1">
                <a:latin typeface="Arial" panose="020B0604020202020204" pitchFamily="34" charset="0"/>
              </a:rPr>
              <a:t>flytskjemaer</a:t>
            </a:r>
            <a:r>
              <a:rPr lang="en-GB" altLang="nb-NO">
                <a:latin typeface="Arial" panose="020B0604020202020204" pitchFamily="34" charset="0"/>
              </a:rPr>
              <a:t> </a:t>
            </a:r>
            <a:r>
              <a:rPr lang="en-GB" altLang="nb-NO" err="1">
                <a:latin typeface="Arial" panose="020B0604020202020204" pitchFamily="34" charset="0"/>
              </a:rPr>
              <a:t>som</a:t>
            </a:r>
            <a:r>
              <a:rPr lang="en-GB" altLang="nb-NO">
                <a:latin typeface="Arial" panose="020B0604020202020204" pitchFamily="34" charset="0"/>
              </a:rPr>
              <a:t> </a:t>
            </a:r>
            <a:r>
              <a:rPr lang="en-GB" altLang="nb-NO" err="1">
                <a:latin typeface="Arial" panose="020B0604020202020204" pitchFamily="34" charset="0"/>
              </a:rPr>
              <a:t>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basert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på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pasientens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hovedkontaktårsak</a:t>
            </a:r>
            <a:r>
              <a:rPr lang="en-GB" altLang="nb-NO" baseline="0">
                <a:latin typeface="Arial" panose="020B0604020202020204" pitchFamily="34" charset="0"/>
              </a:rPr>
              <a:t>. </a:t>
            </a:r>
            <a:r>
              <a:rPr lang="en-GB" altLang="nb-NO" baseline="0" err="1">
                <a:latin typeface="Arial" panose="020B0604020202020204" pitchFamily="34" charset="0"/>
              </a:rPr>
              <a:t>Hvert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flytskjema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består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av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ulike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diskriminatorer</a:t>
            </a:r>
            <a:r>
              <a:rPr lang="en-GB" altLang="nb-NO" baseline="0">
                <a:latin typeface="Arial" panose="020B0604020202020204" pitchFamily="34" charset="0"/>
              </a:rPr>
              <a:t>. </a:t>
            </a:r>
          </a:p>
          <a:p>
            <a:pPr eaLnBrk="1" hangingPunct="1"/>
            <a:r>
              <a:rPr lang="en-GB" altLang="nb-NO" err="1">
                <a:latin typeface="Arial" panose="020B0604020202020204" pitchFamily="34" charset="0"/>
              </a:rPr>
              <a:t>En</a:t>
            </a:r>
            <a:r>
              <a:rPr lang="en-GB" altLang="nb-NO">
                <a:latin typeface="Arial" panose="020B0604020202020204" pitchFamily="34" charset="0"/>
              </a:rPr>
              <a:t> </a:t>
            </a:r>
            <a:r>
              <a:rPr lang="en-GB" altLang="nb-NO" err="1">
                <a:latin typeface="Arial" panose="020B0604020202020204" pitchFamily="34" charset="0"/>
              </a:rPr>
              <a:t>diskriminator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beskriver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ulike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tegn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og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symptomer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som</a:t>
            </a:r>
            <a:r>
              <a:rPr lang="en-GB" altLang="nb-NO" baseline="0">
                <a:latin typeface="Arial" panose="020B0604020202020204" pitchFamily="34" charset="0"/>
              </a:rPr>
              <a:t> “</a:t>
            </a:r>
            <a:r>
              <a:rPr lang="en-GB" altLang="nb-NO" baseline="0" err="1">
                <a:latin typeface="Arial" panose="020B0604020202020204" pitchFamily="34" charset="0"/>
              </a:rPr>
              <a:t>diskriminerer</a:t>
            </a:r>
            <a:r>
              <a:rPr lang="en-GB" altLang="nb-NO" baseline="0">
                <a:latin typeface="Arial" panose="020B0604020202020204" pitchFamily="34" charset="0"/>
              </a:rPr>
              <a:t>”, </a:t>
            </a:r>
            <a:r>
              <a:rPr lang="en-GB" altLang="nb-NO" baseline="0" err="1">
                <a:latin typeface="Arial" panose="020B0604020202020204" pitchFamily="34" charset="0"/>
              </a:rPr>
              <a:t>altså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skiller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mellom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pasienter</a:t>
            </a:r>
            <a:r>
              <a:rPr lang="en-GB" altLang="nb-NO" baseline="0">
                <a:latin typeface="Arial" panose="020B0604020202020204" pitchFamily="34" charset="0"/>
              </a:rPr>
              <a:t>, </a:t>
            </a:r>
            <a:r>
              <a:rPr lang="en-GB" altLang="nb-NO" baseline="0" err="1">
                <a:latin typeface="Arial" panose="020B0604020202020204" pitchFamily="34" charset="0"/>
              </a:rPr>
              <a:t>slik</a:t>
            </a:r>
            <a:r>
              <a:rPr lang="en-GB" altLang="nb-NO" baseline="0">
                <a:latin typeface="Arial" panose="020B0604020202020204" pitchFamily="34" charset="0"/>
              </a:rPr>
              <a:t> at </a:t>
            </a:r>
            <a:r>
              <a:rPr lang="en-GB" altLang="nb-NO" baseline="0" err="1">
                <a:latin typeface="Arial" panose="020B0604020202020204" pitchFamily="34" charset="0"/>
              </a:rPr>
              <a:t>det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kan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tildeles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en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av</a:t>
            </a:r>
            <a:r>
              <a:rPr lang="en-GB" altLang="nb-NO" baseline="0">
                <a:latin typeface="Arial" panose="020B0604020202020204" pitchFamily="34" charset="0"/>
              </a:rPr>
              <a:t> de fem </a:t>
            </a:r>
            <a:r>
              <a:rPr lang="en-GB" altLang="nb-NO" baseline="0" err="1">
                <a:latin typeface="Arial" panose="020B0604020202020204" pitchFamily="34" charset="0"/>
              </a:rPr>
              <a:t>kliniske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hastegradene</a:t>
            </a:r>
            <a:r>
              <a:rPr lang="en-GB" altLang="nb-NO" baseline="0">
                <a:latin typeface="Arial" panose="020B0604020202020204" pitchFamily="34" charset="0"/>
              </a:rPr>
              <a:t>. </a:t>
            </a:r>
          </a:p>
          <a:p>
            <a:pPr eaLnBrk="1" hangingPunct="1"/>
            <a:r>
              <a:rPr lang="en-GB" altLang="nb-NO" baseline="0" err="1">
                <a:latin typeface="Arial" panose="020B0604020202020204" pitchFamily="34" charset="0"/>
              </a:rPr>
              <a:t>Diskriminatorene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rangert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etter</a:t>
            </a:r>
            <a:r>
              <a:rPr lang="en-GB" altLang="nb-NO" baseline="0">
                <a:latin typeface="Arial" panose="020B0604020202020204" pitchFamily="34" charset="0"/>
              </a:rPr>
              <a:t> ABCDE </a:t>
            </a:r>
            <a:r>
              <a:rPr lang="en-GB" altLang="nb-NO" baseline="0" err="1">
                <a:latin typeface="Arial" panose="020B0604020202020204" pitchFamily="34" charset="0"/>
              </a:rPr>
              <a:t>prinsippet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og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reduktiv</a:t>
            </a:r>
            <a:r>
              <a:rPr lang="en-GB" altLang="nb-NO" baseline="0">
                <a:latin typeface="Arial" panose="020B0604020202020204" pitchFamily="34" charset="0"/>
              </a:rPr>
              <a:t>- </a:t>
            </a:r>
            <a:r>
              <a:rPr lang="en-GB" altLang="nb-NO" baseline="0" err="1">
                <a:latin typeface="Arial" panose="020B0604020202020204" pitchFamily="34" charset="0"/>
              </a:rPr>
              <a:t>dvs</a:t>
            </a:r>
            <a:r>
              <a:rPr lang="en-GB" altLang="nb-NO" baseline="0">
                <a:latin typeface="Arial" panose="020B0604020202020204" pitchFamily="34" charset="0"/>
              </a:rPr>
              <a:t> man </a:t>
            </a:r>
            <a:r>
              <a:rPr lang="en-GB" altLang="nb-NO" baseline="0" err="1">
                <a:latin typeface="Arial" panose="020B0604020202020204" pitchFamily="34" charset="0"/>
              </a:rPr>
              <a:t>har</a:t>
            </a:r>
            <a:r>
              <a:rPr lang="en-GB" altLang="nb-NO" baseline="0">
                <a:latin typeface="Arial" panose="020B0604020202020204" pitchFamily="34" charset="0"/>
              </a:rPr>
              <a:t> et </a:t>
            </a:r>
            <a:r>
              <a:rPr lang="en-GB" altLang="nb-NO" baseline="0" err="1">
                <a:latin typeface="Arial" panose="020B0604020202020204" pitchFamily="34" charset="0"/>
              </a:rPr>
              <a:t>utgangspunkt</a:t>
            </a:r>
            <a:r>
              <a:rPr lang="en-GB" altLang="nb-NO" baseline="0">
                <a:latin typeface="Arial" panose="020B0604020202020204" pitchFamily="34" charset="0"/>
              </a:rPr>
              <a:t> om at </a:t>
            </a:r>
            <a:r>
              <a:rPr lang="en-GB" altLang="nb-NO" baseline="0" err="1">
                <a:latin typeface="Arial" panose="020B0604020202020204" pitchFamily="34" charset="0"/>
              </a:rPr>
              <a:t>pasienten</a:t>
            </a:r>
            <a:r>
              <a:rPr lang="en-GB" altLang="nb-NO" baseline="0">
                <a:latin typeface="Arial" panose="020B0604020202020204" pitchFamily="34" charset="0"/>
              </a:rPr>
              <a:t> HAR </a:t>
            </a:r>
            <a:r>
              <a:rPr lang="en-GB" altLang="nb-NO" baseline="0" err="1">
                <a:latin typeface="Arial" panose="020B0604020202020204" pitchFamily="34" charset="0"/>
              </a:rPr>
              <a:t>det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mest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alvorlige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symptomet</a:t>
            </a:r>
            <a:r>
              <a:rPr lang="en-GB" altLang="nb-NO" baseline="0">
                <a:latin typeface="Arial" panose="020B0604020202020204" pitchFamily="34" charset="0"/>
              </a:rPr>
              <a:t>. Man jobber </a:t>
            </a:r>
            <a:r>
              <a:rPr lang="en-GB" altLang="nb-NO" baseline="0" err="1">
                <a:latin typeface="Arial" panose="020B0604020202020204" pitchFamily="34" charset="0"/>
              </a:rPr>
              <a:t>seg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så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nedover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etter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hvert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som</a:t>
            </a:r>
            <a:r>
              <a:rPr lang="en-GB" altLang="nb-NO" baseline="0">
                <a:latin typeface="Arial" panose="020B0604020202020204" pitchFamily="34" charset="0"/>
              </a:rPr>
              <a:t> man </a:t>
            </a:r>
            <a:r>
              <a:rPr lang="en-GB" altLang="nb-NO" baseline="0" err="1">
                <a:latin typeface="Arial" panose="020B0604020202020204" pitchFamily="34" charset="0"/>
              </a:rPr>
              <a:t>utelukker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diskriminatorene</a:t>
            </a:r>
            <a:r>
              <a:rPr lang="en-GB" altLang="nb-NO" baseline="0">
                <a:latin typeface="Arial" panose="020B0604020202020204" pitchFamily="34" charset="0"/>
              </a:rPr>
              <a:t>.</a:t>
            </a:r>
            <a:endParaRPr lang="en-GB" altLang="nb-NO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84463" y="9447401"/>
            <a:ext cx="2972004" cy="49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14" tIns="48007" rIns="96014" bIns="48007" anchor="b"/>
          <a:lstStyle>
            <a:lvl1pPr defTabSz="990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B0F1C971-F5C0-4964-AA64-9197FBA732C2}" type="slidenum">
              <a:rPr lang="en-GB" altLang="nb-NO"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9</a:t>
            </a:fld>
            <a:endParaRPr lang="en-GB" altLang="nb-NO" sz="130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3" y="744538"/>
            <a:ext cx="6634162" cy="3732212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nb-NO">
                <a:latin typeface="Arial" panose="020B0604020202020204" pitchFamily="34" charset="0"/>
              </a:rPr>
              <a:t>Vi </a:t>
            </a:r>
            <a:r>
              <a:rPr lang="en-GB" altLang="nb-NO" err="1">
                <a:latin typeface="Arial" panose="020B0604020202020204" pitchFamily="34" charset="0"/>
              </a:rPr>
              <a:t>dykker</a:t>
            </a:r>
            <a:r>
              <a:rPr lang="en-GB" altLang="nb-NO">
                <a:latin typeface="Arial" panose="020B0604020202020204" pitchFamily="34" charset="0"/>
              </a:rPr>
              <a:t> </a:t>
            </a:r>
            <a:r>
              <a:rPr lang="en-GB" altLang="nb-NO" err="1">
                <a:latin typeface="Arial" panose="020B0604020202020204" pitchFamily="34" charset="0"/>
              </a:rPr>
              <a:t>nærmere</a:t>
            </a:r>
            <a:r>
              <a:rPr lang="en-GB" altLang="nb-NO">
                <a:latin typeface="Arial" panose="020B0604020202020204" pitchFamily="34" charset="0"/>
              </a:rPr>
              <a:t> ned </a:t>
            </a:r>
            <a:r>
              <a:rPr lang="en-GB" altLang="nb-NO" err="1">
                <a:latin typeface="Arial" panose="020B0604020202020204" pitchFamily="34" charset="0"/>
              </a:rPr>
              <a:t>i</a:t>
            </a:r>
            <a:r>
              <a:rPr lang="en-GB" altLang="nb-NO" baseline="0">
                <a:latin typeface="Arial" panose="020B0604020202020204" pitchFamily="34" charset="0"/>
              </a:rPr>
              <a:t> et </a:t>
            </a:r>
            <a:r>
              <a:rPr lang="en-GB" altLang="nb-NO" baseline="0" err="1">
                <a:latin typeface="Arial" panose="020B0604020202020204" pitchFamily="34" charset="0"/>
              </a:rPr>
              <a:t>av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kartbladene</a:t>
            </a:r>
            <a:r>
              <a:rPr lang="en-GB" altLang="nb-NO" baseline="0">
                <a:latin typeface="Arial" panose="020B0604020202020204" pitchFamily="34" charset="0"/>
              </a:rPr>
              <a:t>: </a:t>
            </a:r>
            <a:r>
              <a:rPr lang="en-GB" altLang="nb-NO" baseline="0" err="1">
                <a:latin typeface="Arial" panose="020B0604020202020204" pitchFamily="34" charset="0"/>
              </a:rPr>
              <a:t>Allergi</a:t>
            </a:r>
            <a:r>
              <a:rPr lang="en-GB" altLang="nb-NO" baseline="0">
                <a:latin typeface="Arial" panose="020B0604020202020204" pitchFamily="34" charset="0"/>
              </a:rPr>
              <a:t>.</a:t>
            </a:r>
          </a:p>
          <a:p>
            <a:r>
              <a:rPr lang="en-GB" altLang="nb-NO" baseline="0" err="1">
                <a:latin typeface="Arial" panose="020B0604020202020204" pitchFamily="34" charset="0"/>
              </a:rPr>
              <a:t>Gi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eksempler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fra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hverdagen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som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triageutøver</a:t>
            </a:r>
            <a:endParaRPr lang="en-GB" altLang="nb-NO" baseline="0">
              <a:latin typeface="Arial" panose="020B0604020202020204" pitchFamily="34" charset="0"/>
            </a:endParaRPr>
          </a:p>
          <a:p>
            <a:r>
              <a:rPr lang="en-GB" altLang="nb-NO" baseline="0" err="1">
                <a:latin typeface="Arial" panose="020B0604020202020204" pitchFamily="34" charset="0"/>
              </a:rPr>
              <a:t>Forklaringene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på</a:t>
            </a:r>
            <a:r>
              <a:rPr lang="en-GB" altLang="nb-NO" baseline="0">
                <a:latin typeface="Arial" panose="020B0604020202020204" pitchFamily="34" charset="0"/>
              </a:rPr>
              <a:t> den </a:t>
            </a:r>
            <a:r>
              <a:rPr lang="en-GB" altLang="nb-NO" baseline="0" err="1">
                <a:latin typeface="Arial" panose="020B0604020202020204" pitchFamily="34" charset="0"/>
              </a:rPr>
              <a:t>enkelte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diskriminatoren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står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til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høyre</a:t>
            </a:r>
            <a:r>
              <a:rPr lang="en-GB" altLang="nb-NO" baseline="0">
                <a:latin typeface="Arial" panose="020B0604020202020204" pitchFamily="34" charset="0"/>
              </a:rPr>
              <a:t> for </a:t>
            </a:r>
            <a:r>
              <a:rPr lang="en-GB" altLang="nb-NO" baseline="0" err="1">
                <a:latin typeface="Arial" panose="020B0604020202020204" pitchFamily="34" charset="0"/>
              </a:rPr>
              <a:t>flytskjemaet</a:t>
            </a:r>
            <a:r>
              <a:rPr lang="en-GB" altLang="nb-NO" baseline="0">
                <a:latin typeface="Arial" panose="020B0604020202020204" pitchFamily="34" charset="0"/>
              </a:rPr>
              <a:t>. Vis </a:t>
            </a:r>
            <a:r>
              <a:rPr lang="en-GB" altLang="nb-NO" baseline="0" err="1">
                <a:latin typeface="Arial" panose="020B0604020202020204" pitchFamily="34" charset="0"/>
              </a:rPr>
              <a:t>i</a:t>
            </a:r>
            <a:r>
              <a:rPr lang="en-GB" altLang="nb-NO" baseline="0">
                <a:latin typeface="Arial" panose="020B0604020202020204" pitchFamily="34" charset="0"/>
              </a:rPr>
              <a:t> </a:t>
            </a:r>
            <a:r>
              <a:rPr lang="en-GB" altLang="nb-NO" baseline="0" err="1">
                <a:latin typeface="Arial" panose="020B0604020202020204" pitchFamily="34" charset="0"/>
              </a:rPr>
              <a:t>manualen</a:t>
            </a:r>
            <a:endParaRPr lang="en-GB" altLang="nb-NO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DD2A-44ED-485C-A379-4CCF7DAAE09E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2087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6B10-0931-4F05-B4DB-7E06D4A85F40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02524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FCD8-8702-4787-88A7-95ADF8E4EEB1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816360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942-D40D-4CB2-82DA-05F83D5E59B9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582973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F6E6-BF68-43F9-B7BD-A296E29413D6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152034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7C95-CD6C-494A-9D20-6F487803505B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541705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FC09-5440-43CF-BC2B-7A6791F6A827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37782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6C83-CA8F-46FA-92E1-E40F594FD98E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6628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D183-EF63-4054-A7E7-EDBA62121776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97460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4C49-3F3E-4921-9186-E06FBA700496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367419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6124-7809-4B90-8EA2-260D81870CEB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74109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389EAD-AF38-453C-A4AB-6E336A090B8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6614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9FCD8-8702-4787-88A7-95ADF8E4EEB1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16585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EC4A8D4C-CE85-EE33-2549-9C46FFBEF8BC}"/>
              </a:ext>
            </a:extLst>
          </p:cNvPr>
          <p:cNvSpPr txBox="1"/>
          <p:nvPr/>
        </p:nvSpPr>
        <p:spPr>
          <a:xfrm>
            <a:off x="629245" y="1373094"/>
            <a:ext cx="4049399" cy="279516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latin typeface="+mj-lt"/>
                <a:ea typeface="+mj-ea"/>
                <a:cs typeface="+mj-cs"/>
              </a:rPr>
              <a:t>GRUNNKURS</a:t>
            </a:r>
            <a:r>
              <a:rPr lang="en-US" sz="4400" b="1" dirty="0">
                <a:latin typeface="+mj-lt"/>
                <a:ea typeface="+mj-ea"/>
                <a:cs typeface="+mj-cs"/>
              </a:rPr>
              <a:t> 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 </a:t>
            </a:r>
            <a:r>
              <a:rPr lang="en-US" sz="4400" b="1" kern="1200" dirty="0">
                <a:latin typeface="+mj-lt"/>
                <a:ea typeface="+mj-ea"/>
                <a:cs typeface="+mj-cs"/>
              </a:rPr>
              <a:t>- En </a:t>
            </a:r>
            <a:r>
              <a:rPr lang="en-US" sz="4400" b="1" kern="1200" dirty="0" err="1">
                <a:latin typeface="+mj-lt"/>
                <a:ea typeface="+mj-ea"/>
                <a:cs typeface="+mj-cs"/>
              </a:rPr>
              <a:t>introduksjon</a:t>
            </a:r>
            <a:endParaRPr lang="en-US" sz="4400" b="1" kern="1200">
              <a:latin typeface="+mj-lt"/>
              <a:ea typeface="+mj-ea"/>
              <a:cs typeface="Calibri Light"/>
            </a:endParaRPr>
          </a:p>
        </p:txBody>
      </p:sp>
      <p:pic>
        <p:nvPicPr>
          <p:cNvPr id="14" name="Bilde 14">
            <a:extLst>
              <a:ext uri="{FF2B5EF4-FFF2-40B4-BE49-F238E27FC236}">
                <a16:creationId xmlns:a16="http://schemas.microsoft.com/office/drawing/2014/main" id="{AACB043F-DE0F-5E6E-5866-A12644061D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5751" y="1922628"/>
            <a:ext cx="5708649" cy="298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152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2199482" y="257924"/>
            <a:ext cx="7793037" cy="1462088"/>
          </a:xfrm>
        </p:spPr>
        <p:txBody>
          <a:bodyPr>
            <a:normAutofit/>
          </a:bodyPr>
          <a:lstStyle/>
          <a:p>
            <a:pPr algn="ctr"/>
            <a:br>
              <a:rPr lang="en-GB" altLang="nb-NO" sz="3200" dirty="0"/>
            </a:br>
            <a:r>
              <a:rPr lang="en-GB" altLang="nb-NO" sz="4000" b="1" dirty="0" err="1">
                <a:latin typeface="Arial"/>
                <a:cs typeface="Arial"/>
              </a:rPr>
              <a:t>Allergi</a:t>
            </a:r>
            <a:endParaRPr lang="nb-NO" altLang="nb-NO" sz="4000" b="1" dirty="0">
              <a:latin typeface="Arial"/>
              <a:cs typeface="Arial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0387" y="1927830"/>
            <a:ext cx="3810000" cy="11811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itchFamily="48" charset="2"/>
              <a:buChar char="n"/>
              <a:defRPr/>
            </a:pPr>
            <a:endParaRPr lang="en-GB" sz="2800"/>
          </a:p>
          <a:p>
            <a:pPr marL="0" indent="0">
              <a:buNone/>
              <a:defRPr/>
            </a:pPr>
            <a:r>
              <a:rPr lang="en-GB" sz="3200">
                <a:latin typeface="Arial"/>
                <a:cs typeface="Arial"/>
              </a:rPr>
              <a:t>Standard ABCD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1759628" y="3477713"/>
            <a:ext cx="4018956" cy="2031325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nb-NO"/>
          </a:p>
          <a:p>
            <a:pPr algn="ctr"/>
            <a:r>
              <a:rPr lang="nb-NO">
                <a:latin typeface="Arial"/>
                <a:cs typeface="Arial"/>
              </a:rPr>
              <a:t>Truet luftvei</a:t>
            </a:r>
          </a:p>
          <a:p>
            <a:pPr algn="ctr"/>
            <a:r>
              <a:rPr lang="nb-NO">
                <a:latin typeface="Arial"/>
                <a:cs typeface="Arial"/>
              </a:rPr>
              <a:t>Utilstrekkelig respirasjon</a:t>
            </a:r>
          </a:p>
          <a:p>
            <a:pPr algn="ctr"/>
            <a:r>
              <a:rPr lang="nb-NO">
                <a:latin typeface="Arial"/>
                <a:cs typeface="Arial"/>
              </a:rPr>
              <a:t>Stridor</a:t>
            </a:r>
          </a:p>
          <a:p>
            <a:pPr algn="ctr"/>
            <a:r>
              <a:rPr lang="nb-NO">
                <a:latin typeface="Arial"/>
                <a:cs typeface="Arial"/>
              </a:rPr>
              <a:t>Sjokk</a:t>
            </a:r>
          </a:p>
          <a:p>
            <a:pPr algn="ctr"/>
            <a:r>
              <a:rPr lang="nb-NO">
                <a:latin typeface="Arial"/>
                <a:cs typeface="Arial"/>
              </a:rPr>
              <a:t>Barn som ikke reagerer</a:t>
            </a:r>
          </a:p>
          <a:p>
            <a:pPr algn="ctr"/>
            <a:endParaRPr lang="nb-NO">
              <a:latin typeface="Arial"/>
              <a:cs typeface="Calibri" panose="020F0502020204030204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7651347" y="3880885"/>
            <a:ext cx="2215926" cy="120245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lIns="91440" tIns="45720" rIns="91440" bIns="45720" rtlCol="0" anchor="ctr">
            <a:noAutofit/>
          </a:bodyPr>
          <a:lstStyle/>
          <a:p>
            <a:pPr algn="ctr"/>
            <a:r>
              <a:rPr lang="nb-NO" b="1">
                <a:latin typeface="Arial"/>
                <a:cs typeface="Arial"/>
              </a:rPr>
              <a:t>RØD</a:t>
            </a:r>
          </a:p>
        </p:txBody>
      </p:sp>
      <p:sp>
        <p:nvSpPr>
          <p:cNvPr id="2" name="Pil høyre 1"/>
          <p:cNvSpPr/>
          <p:nvPr/>
        </p:nvSpPr>
        <p:spPr>
          <a:xfrm>
            <a:off x="6324839" y="4124689"/>
            <a:ext cx="907525" cy="71500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Bilde 15">
            <a:extLst>
              <a:ext uri="{FF2B5EF4-FFF2-40B4-BE49-F238E27FC236}">
                <a16:creationId xmlns:a16="http://schemas.microsoft.com/office/drawing/2014/main" id="{EE6A4D17-2364-B80E-D2DE-7F47501F2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8" y="2396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688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251593"/>
            <a:ext cx="9047573" cy="1462088"/>
          </a:xfrm>
        </p:spPr>
        <p:txBody>
          <a:bodyPr/>
          <a:lstStyle/>
          <a:p>
            <a:pPr algn="ctr"/>
            <a:br>
              <a:rPr lang="en-GB" altLang="nb-NO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nb-NO" sz="4000" b="1" dirty="0" err="1">
                <a:latin typeface="Arial"/>
                <a:cs typeface="Arial"/>
              </a:rPr>
              <a:t>Allergi</a:t>
            </a:r>
            <a:endParaRPr lang="nb-NO" altLang="nb-NO" sz="4000" b="1" dirty="0">
              <a:latin typeface="Arial"/>
              <a:cs typeface="Arial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937411" y="2780929"/>
            <a:ext cx="4843198" cy="3139321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latin typeface="Arial"/>
              <a:cs typeface="Arial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/>
                <a:cs typeface="Arial"/>
              </a:rPr>
              <a:t>Tungeødem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 charset="0"/>
              </a:rPr>
              <a:t>Ansiktsødem</a:t>
            </a:r>
            <a:endParaRPr lang="nb-NO">
              <a:latin typeface="Arial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 charset="0"/>
              </a:rPr>
              <a:t>Klarer ikke å snakke i setninger</a:t>
            </a:r>
            <a:endParaRPr lang="nb-NO">
              <a:latin typeface="Arial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 charset="0"/>
              </a:rPr>
              <a:t>Veldig lav Spo2</a:t>
            </a:r>
            <a:endParaRPr lang="nb-NO">
              <a:latin typeface="Arial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 charset="0"/>
              </a:rPr>
              <a:t>Nylig oppstått unormal puls</a:t>
            </a:r>
            <a:endParaRPr lang="nb-NO">
              <a:latin typeface="Arial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 charset="0"/>
              </a:rPr>
              <a:t>Endret bevissthetsnivå</a:t>
            </a:r>
            <a:endParaRPr lang="nb-NO">
              <a:latin typeface="Arial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 charset="0"/>
              </a:rPr>
              <a:t>Sykehistorie med alvorlig allergi</a:t>
            </a:r>
            <a:endParaRPr lang="nb-NO">
              <a:latin typeface="Arial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 charset="0"/>
              </a:rPr>
              <a:t>Svært kraftig smerte</a:t>
            </a:r>
            <a:endParaRPr lang="nb-NO">
              <a:latin typeface="Arial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 charset="0"/>
              </a:rPr>
              <a:t>Svært kraftig kløe</a:t>
            </a:r>
            <a:endParaRPr lang="nb-NO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nb-NO">
              <a:latin typeface="Arial" charset="0"/>
              <a:cs typeface="Arial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7364439" y="3694815"/>
            <a:ext cx="2410856" cy="1299917"/>
          </a:xfrm>
          <a:prstGeom prst="rect">
            <a:avLst/>
          </a:prstGeom>
          <a:solidFill>
            <a:srgbClr val="FFA000"/>
          </a:solidFill>
          <a:ln w="3175">
            <a:solidFill>
              <a:schemeClr val="tx1"/>
            </a:solidFill>
          </a:ln>
        </p:spPr>
        <p:txBody>
          <a:bodyPr wrap="square" lIns="91440" tIns="45720" rIns="91440" bIns="45720" rtlCol="0" anchor="ctr">
            <a:noAutofit/>
          </a:bodyPr>
          <a:lstStyle/>
          <a:p>
            <a:pPr algn="ctr"/>
            <a:r>
              <a:rPr lang="nb-NO" b="1">
                <a:latin typeface="Arial"/>
                <a:cs typeface="Arial"/>
              </a:rPr>
              <a:t>ORANSJE</a:t>
            </a:r>
          </a:p>
        </p:txBody>
      </p:sp>
      <p:sp>
        <p:nvSpPr>
          <p:cNvPr id="2" name="Pil høyre 1"/>
          <p:cNvSpPr/>
          <p:nvPr/>
        </p:nvSpPr>
        <p:spPr>
          <a:xfrm>
            <a:off x="6095885" y="3958901"/>
            <a:ext cx="978408" cy="78588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Bilde 15">
            <a:extLst>
              <a:ext uri="{FF2B5EF4-FFF2-40B4-BE49-F238E27FC236}">
                <a16:creationId xmlns:a16="http://schemas.microsoft.com/office/drawing/2014/main" id="{5D94AD83-6FF1-FB3D-C9F6-E58ED049E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8" y="2396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05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820658" y="561422"/>
            <a:ext cx="8335838" cy="1325563"/>
          </a:xfrm>
        </p:spPr>
        <p:txBody>
          <a:bodyPr>
            <a:normAutofit/>
          </a:bodyPr>
          <a:lstStyle/>
          <a:p>
            <a:pPr algn="ctr"/>
            <a:r>
              <a:rPr lang="nb-NO" sz="4000" b="1" dirty="0">
                <a:latin typeface="Arial"/>
                <a:cs typeface="Arial"/>
              </a:rPr>
              <a:t>Allergi</a:t>
            </a:r>
          </a:p>
        </p:txBody>
      </p:sp>
      <p:sp>
        <p:nvSpPr>
          <p:cNvPr id="3" name="Rektangel 2"/>
          <p:cNvSpPr/>
          <p:nvPr/>
        </p:nvSpPr>
        <p:spPr bwMode="auto">
          <a:xfrm>
            <a:off x="2692787" y="2708920"/>
            <a:ext cx="3043173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Rektangel 3"/>
          <p:cNvSpPr/>
          <p:nvPr/>
        </p:nvSpPr>
        <p:spPr bwMode="auto">
          <a:xfrm>
            <a:off x="1821977" y="2900233"/>
            <a:ext cx="4706071" cy="175432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latin typeface="Arial"/>
              <a:cs typeface="Arial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/>
                <a:cs typeface="Arial"/>
              </a:rPr>
              <a:t>Lav Spo2</a:t>
            </a:r>
            <a:endParaRPr lang="nb-NO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 charset="0"/>
              </a:rPr>
              <a:t>Utbredt utslett med blemmer eller sekresjon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 charset="0"/>
              </a:rPr>
              <a:t>Moderat smerte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 charset="0"/>
              </a:rPr>
              <a:t>Moderat kløe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nb-NO">
              <a:latin typeface="Arial" charset="0"/>
              <a:cs typeface="Arial"/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7968208" y="3188226"/>
            <a:ext cx="2304256" cy="1234821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b="1">
                <a:latin typeface="Arial"/>
                <a:cs typeface="Arial"/>
              </a:rPr>
              <a:t>GUL</a:t>
            </a:r>
          </a:p>
        </p:txBody>
      </p:sp>
      <p:sp>
        <p:nvSpPr>
          <p:cNvPr id="7" name="Pil høyre 6"/>
          <p:cNvSpPr/>
          <p:nvPr/>
        </p:nvSpPr>
        <p:spPr bwMode="auto">
          <a:xfrm>
            <a:off x="6788131" y="3429001"/>
            <a:ext cx="963170" cy="733663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7" name="Bilde 17">
            <a:extLst>
              <a:ext uri="{FF2B5EF4-FFF2-40B4-BE49-F238E27FC236}">
                <a16:creationId xmlns:a16="http://schemas.microsoft.com/office/drawing/2014/main" id="{DDB56AD1-9FEC-70F4-F4B8-713DF1E77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" y="2396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700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1951099" y="371139"/>
            <a:ext cx="8191822" cy="1325563"/>
          </a:xfrm>
        </p:spPr>
        <p:txBody>
          <a:bodyPr>
            <a:normAutofit/>
          </a:bodyPr>
          <a:lstStyle/>
          <a:p>
            <a:pPr algn="ctr"/>
            <a:r>
              <a:rPr lang="nb-NO" altLang="nb-NO" sz="4000" b="1" dirty="0">
                <a:latin typeface="Arial"/>
                <a:cs typeface="Arial"/>
              </a:rPr>
              <a:t>Risikogrense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2309813" y="1716617"/>
            <a:ext cx="7770297" cy="489002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/>
            <a:r>
              <a:rPr lang="nb-NO" altLang="nb-NO" sz="2800" dirty="0">
                <a:latin typeface="Arial"/>
                <a:cs typeface="Arial"/>
              </a:rPr>
              <a:t>Er en varsellampe som sier: «Stopp! </a:t>
            </a:r>
            <a:endParaRPr lang="nb-NO" altLang="nb-NO" sz="2400" dirty="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10000"/>
              </a:lnSpc>
            </a:pPr>
            <a:r>
              <a:rPr lang="nb-NO" altLang="nb-NO" sz="2800" dirty="0">
                <a:latin typeface="Arial"/>
                <a:cs typeface="Arial"/>
              </a:rPr>
              <a:t>Spør deg selv: «Har du gjort alle nødvendige vurderinger og fysiologiske målinger som er nødvendig for å utelukke diskriminatoren ovenfor?» Hvis ikke kan du ikke gå nedenfor risikogrensen.</a:t>
            </a:r>
          </a:p>
          <a:p>
            <a:pPr>
              <a:lnSpc>
                <a:spcPct val="110000"/>
              </a:lnSpc>
            </a:pPr>
            <a:r>
              <a:rPr lang="nb-NO" altLang="nb-NO" sz="2800" dirty="0">
                <a:latin typeface="Arial"/>
                <a:cs typeface="Arial"/>
              </a:rPr>
              <a:t>Risikogrensen står nedenfor den den laveste hastegradensom kan gis til pasienten dersom ikke alle nødvendige  observasjoner er gjennomført.</a:t>
            </a:r>
          </a:p>
        </p:txBody>
      </p:sp>
      <p:pic>
        <p:nvPicPr>
          <p:cNvPr id="12" name="Bild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039" y="4884885"/>
            <a:ext cx="965200" cy="1168400"/>
          </a:xfrm>
          <a:prstGeom prst="rect">
            <a:avLst/>
          </a:prstGeom>
        </p:spPr>
      </p:pic>
      <p:pic>
        <p:nvPicPr>
          <p:cNvPr id="13" name="Bilde 13">
            <a:extLst>
              <a:ext uri="{FF2B5EF4-FFF2-40B4-BE49-F238E27FC236}">
                <a16:creationId xmlns:a16="http://schemas.microsoft.com/office/drawing/2014/main" id="{1BEC8334-6E67-D96C-AA5F-F5435BA560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8" y="2396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2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73032" y="658441"/>
            <a:ext cx="8335838" cy="1325563"/>
          </a:xfrm>
        </p:spPr>
        <p:txBody>
          <a:bodyPr>
            <a:normAutofit/>
          </a:bodyPr>
          <a:lstStyle/>
          <a:p>
            <a:pPr algn="ctr"/>
            <a:r>
              <a:rPr lang="nb-NO" sz="4000" dirty="0">
                <a:latin typeface="Arial"/>
                <a:cs typeface="Arial"/>
              </a:rPr>
              <a:t> </a:t>
            </a:r>
            <a:r>
              <a:rPr lang="nb-NO" sz="4000" b="1" dirty="0">
                <a:latin typeface="Arial"/>
                <a:cs typeface="Arial"/>
              </a:rPr>
              <a:t>Allergi</a:t>
            </a:r>
          </a:p>
        </p:txBody>
      </p:sp>
      <p:sp>
        <p:nvSpPr>
          <p:cNvPr id="3" name="Rektangel 2"/>
          <p:cNvSpPr/>
          <p:nvPr/>
        </p:nvSpPr>
        <p:spPr bwMode="auto">
          <a:xfrm>
            <a:off x="2692787" y="2708920"/>
            <a:ext cx="3043173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Rektangel 3"/>
          <p:cNvSpPr/>
          <p:nvPr/>
        </p:nvSpPr>
        <p:spPr bwMode="auto">
          <a:xfrm>
            <a:off x="2056787" y="2498686"/>
            <a:ext cx="3415312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latin typeface="Arial"/>
              <a:cs typeface="Arial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/>
                <a:cs typeface="Arial"/>
              </a:rPr>
              <a:t>Lokal inflammasjon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 charset="0"/>
              </a:rPr>
              <a:t>Nylig oppstått svak smerte</a:t>
            </a:r>
            <a:endParaRPr lang="nb-NO">
              <a:latin typeface="Arial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 charset="0"/>
              </a:rPr>
              <a:t>Nylig oppstått svak kløe</a:t>
            </a:r>
            <a:endParaRPr lang="nb-NO">
              <a:latin typeface="Arial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Arial" charset="0"/>
              </a:rPr>
              <a:t>Nylig oppstått problem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7608168" y="2826354"/>
            <a:ext cx="2160240" cy="1150820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b="1">
                <a:latin typeface="Arial"/>
                <a:cs typeface="Arial"/>
              </a:rPr>
              <a:t>GRØNN</a:t>
            </a:r>
          </a:p>
        </p:txBody>
      </p:sp>
      <p:sp>
        <p:nvSpPr>
          <p:cNvPr id="7" name="Pil høyre 6"/>
          <p:cNvSpPr/>
          <p:nvPr/>
        </p:nvSpPr>
        <p:spPr bwMode="auto">
          <a:xfrm>
            <a:off x="6020213" y="3035123"/>
            <a:ext cx="1034054" cy="769104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7" name="Bilde 17">
            <a:extLst>
              <a:ext uri="{FF2B5EF4-FFF2-40B4-BE49-F238E27FC236}">
                <a16:creationId xmlns:a16="http://schemas.microsoft.com/office/drawing/2014/main" id="{83045F6B-2B1D-5004-9601-B0C96D3BE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8" y="2396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591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610" y="643467"/>
            <a:ext cx="3407379" cy="5571066"/>
          </a:xfrm>
          <a:prstGeom prst="rect">
            <a:avLst/>
          </a:prstGeom>
        </p:spPr>
      </p:pic>
      <p:pic>
        <p:nvPicPr>
          <p:cNvPr id="14" name="Bilde 14">
            <a:extLst>
              <a:ext uri="{FF2B5EF4-FFF2-40B4-BE49-F238E27FC236}">
                <a16:creationId xmlns:a16="http://schemas.microsoft.com/office/drawing/2014/main" id="{A658DA06-EE67-283C-8833-ABB7BF3D8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865" y="2046552"/>
            <a:ext cx="5291667" cy="276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22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75520" y="617642"/>
            <a:ext cx="7886700" cy="1325563"/>
          </a:xfrm>
        </p:spPr>
        <p:txBody>
          <a:bodyPr/>
          <a:lstStyle/>
          <a:p>
            <a:r>
              <a:rPr lang="nb-NO" dirty="0"/>
              <a:t> 			</a:t>
            </a:r>
            <a:r>
              <a:rPr lang="nb-NO" dirty="0">
                <a:latin typeface="Arial"/>
                <a:cs typeface="Arial"/>
              </a:rPr>
              <a:t> </a:t>
            </a:r>
            <a:r>
              <a:rPr lang="nb-NO" dirty="0">
                <a:latin typeface="Abadi"/>
                <a:cs typeface="Arial"/>
              </a:rPr>
              <a:t>       </a:t>
            </a:r>
            <a:r>
              <a:rPr lang="nb-NO" b="1" dirty="0">
                <a:latin typeface="Abadi"/>
                <a:cs typeface="Arial"/>
              </a:rPr>
              <a:t> </a:t>
            </a:r>
            <a:r>
              <a:rPr lang="nb-NO" sz="4000" b="1" dirty="0">
                <a:latin typeface="Arial"/>
                <a:cs typeface="Arial"/>
              </a:rPr>
              <a:t>Innledning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148479" y="1911387"/>
            <a:ext cx="7961312" cy="325942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b-NO" sz="2400">
              <a:latin typeface="Abadi"/>
              <a:cs typeface="Arial"/>
            </a:endParaRPr>
          </a:p>
          <a:p>
            <a:r>
              <a:rPr lang="nb-NO" sz="2400">
                <a:latin typeface="Arial"/>
                <a:cs typeface="Arial"/>
              </a:rPr>
              <a:t>Ordet </a:t>
            </a:r>
            <a:r>
              <a:rPr lang="nb-NO" sz="2400" err="1">
                <a:latin typeface="Arial"/>
                <a:cs typeface="Arial"/>
              </a:rPr>
              <a:t>triage</a:t>
            </a:r>
            <a:r>
              <a:rPr lang="nb-NO" sz="2400">
                <a:latin typeface="Arial"/>
                <a:cs typeface="Arial"/>
              </a:rPr>
              <a:t> er fransk og betyr «sortering, utvelging, utvalg»</a:t>
            </a:r>
            <a:endParaRPr lang="nb-NO">
              <a:latin typeface="Arial"/>
              <a:cs typeface="Calibri" panose="020F0502020204030204"/>
            </a:endParaRPr>
          </a:p>
          <a:p>
            <a:r>
              <a:rPr lang="nb-NO" sz="2400">
                <a:latin typeface="Arial"/>
                <a:cs typeface="Arial"/>
              </a:rPr>
              <a:t>Klinisk risikostyringsverktøy </a:t>
            </a:r>
            <a:endParaRPr lang="nb-NO" sz="2400">
              <a:latin typeface="Arial"/>
              <a:cs typeface="Arial" panose="020B0604020202020204" pitchFamily="34" charset="0"/>
            </a:endParaRPr>
          </a:p>
          <a:p>
            <a:r>
              <a:rPr lang="nb-NO" sz="2400">
                <a:latin typeface="Arial"/>
                <a:cs typeface="Arial"/>
              </a:rPr>
              <a:t>Laget for å sikre behandling til rett pasient til rett tid når pasientpågang overstiger kapasitet</a:t>
            </a:r>
          </a:p>
          <a:p>
            <a:r>
              <a:rPr lang="nb-NO" sz="2400">
                <a:latin typeface="Arial"/>
                <a:cs typeface="Arial"/>
              </a:rPr>
              <a:t>Pasienter med tidskritiske problemer får hjelp først</a:t>
            </a:r>
          </a:p>
          <a:p>
            <a:endParaRPr lang="nb-NO" sz="2400">
              <a:latin typeface="Abadi"/>
              <a:cs typeface="Arial"/>
            </a:endParaRPr>
          </a:p>
          <a:p>
            <a:pPr marL="0" indent="0">
              <a:buNone/>
            </a:pPr>
            <a:endParaRPr lang="nb-NO" sz="2400">
              <a:latin typeface="Seaford"/>
            </a:endParaRPr>
          </a:p>
        </p:txBody>
      </p:sp>
      <p:pic>
        <p:nvPicPr>
          <p:cNvPr id="16" name="Bilde 16">
            <a:extLst>
              <a:ext uri="{FF2B5EF4-FFF2-40B4-BE49-F238E27FC236}">
                <a16:creationId xmlns:a16="http://schemas.microsoft.com/office/drawing/2014/main" id="{56467F33-02DF-1CF3-51EA-73772C9E2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8" y="2395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1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45" y="1719140"/>
            <a:ext cx="7381900" cy="179948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nb-NO" altLang="nb-NO" sz="4400" b="1" dirty="0">
                <a:latin typeface="Arial"/>
                <a:cs typeface="Arial"/>
              </a:rPr>
              <a:t>Opphavsrettigheter tilhører </a:t>
            </a:r>
            <a:br>
              <a:rPr lang="nb-NO" altLang="nb-NO" sz="4400" b="1" dirty="0">
                <a:latin typeface="Arial"/>
                <a:cs typeface="Arial" panose="020B0604020202020204" pitchFamily="34" charset="0"/>
              </a:rPr>
            </a:br>
            <a:r>
              <a:rPr lang="nb-NO" altLang="nb-NO" sz="4400" b="1" dirty="0">
                <a:latin typeface="Arial"/>
                <a:cs typeface="Arial"/>
              </a:rPr>
              <a:t>Manchester </a:t>
            </a:r>
            <a:r>
              <a:rPr lang="nb-NO" altLang="nb-NO" sz="4400" b="1" dirty="0" err="1">
                <a:latin typeface="Arial"/>
                <a:cs typeface="Arial"/>
              </a:rPr>
              <a:t>Triage</a:t>
            </a:r>
            <a:r>
              <a:rPr lang="nb-NO" altLang="nb-NO" sz="4400" b="1" dirty="0">
                <a:latin typeface="Arial"/>
                <a:cs typeface="Arial"/>
              </a:rPr>
              <a:t> Group</a:t>
            </a:r>
            <a:endParaRPr lang="en-US" altLang="nb-NO" sz="4400" b="1">
              <a:latin typeface="Arial"/>
              <a:cs typeface="Arial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2102392" y="3792351"/>
            <a:ext cx="7983538" cy="11264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endParaRPr lang="nb-NO" altLang="nb-NO" sz="240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nb-NO" altLang="nb-NO" sz="2400">
                <a:latin typeface="Arial"/>
                <a:cs typeface="Arial"/>
              </a:rPr>
              <a:t>Alle rettigheter til systemet ligger hos MTG i England.</a:t>
            </a:r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2428F978-F54D-84F2-4E8B-021BE47499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8" y="2396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94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0221" y="643339"/>
            <a:ext cx="7351491" cy="14620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nb-NO" sz="4400" b="1" dirty="0" err="1">
                <a:latin typeface="Arial"/>
                <a:ea typeface="Cambria"/>
                <a:cs typeface="Arial"/>
              </a:rPr>
              <a:t>Historie</a:t>
            </a:r>
            <a:endParaRPr lang="en-GB" altLang="nb-NO" sz="4400" b="1">
              <a:latin typeface="Arial"/>
              <a:ea typeface="Cambria"/>
              <a:cs typeface="Arial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551748" y="2152827"/>
            <a:ext cx="6312713" cy="379413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nb-NO" sz="2400">
                <a:latin typeface="Arial"/>
                <a:cs typeface="Arial"/>
              </a:rPr>
              <a:t>1994 </a:t>
            </a:r>
            <a:r>
              <a:rPr lang="en-US" altLang="nb-NO" sz="2400" err="1">
                <a:latin typeface="Arial"/>
                <a:cs typeface="Arial"/>
              </a:rPr>
              <a:t>Lokalt</a:t>
            </a:r>
            <a:r>
              <a:rPr lang="en-US" altLang="nb-NO" sz="2400">
                <a:latin typeface="Arial"/>
                <a:cs typeface="Arial"/>
              </a:rPr>
              <a:t> problem </a:t>
            </a:r>
            <a:r>
              <a:rPr lang="en-US" altLang="nb-NO" sz="2400" err="1">
                <a:latin typeface="Arial"/>
                <a:cs typeface="Arial"/>
              </a:rPr>
              <a:t>i</a:t>
            </a:r>
            <a:r>
              <a:rPr lang="en-US" altLang="nb-NO" sz="2400">
                <a:latin typeface="Arial"/>
                <a:cs typeface="Arial"/>
              </a:rPr>
              <a:t> Manchester</a:t>
            </a:r>
            <a:endParaRPr lang="nb-NO" sz="2400">
              <a:latin typeface="Arial"/>
              <a:cs typeface="Calibri" panose="020F0502020204030204"/>
            </a:endParaRPr>
          </a:p>
          <a:p>
            <a:pPr>
              <a:lnSpc>
                <a:spcPct val="100000"/>
              </a:lnSpc>
            </a:pPr>
            <a:r>
              <a:rPr lang="en-US" altLang="nb-NO" sz="2400">
                <a:latin typeface="Arial"/>
                <a:cs typeface="Arial"/>
              </a:rPr>
              <a:t>1994 </a:t>
            </a:r>
            <a:r>
              <a:rPr lang="en-US" altLang="nb-NO" sz="2400" err="1">
                <a:latin typeface="Arial"/>
                <a:cs typeface="Arial"/>
              </a:rPr>
              <a:t>Lokal</a:t>
            </a:r>
            <a:r>
              <a:rPr lang="en-US" altLang="nb-NO" sz="2400">
                <a:latin typeface="Arial"/>
                <a:cs typeface="Arial"/>
              </a:rPr>
              <a:t> </a:t>
            </a:r>
            <a:r>
              <a:rPr lang="en-US" altLang="nb-NO" sz="2400" err="1">
                <a:latin typeface="Arial"/>
                <a:cs typeface="Arial"/>
              </a:rPr>
              <a:t>gruppe</a:t>
            </a:r>
            <a:endParaRPr lang="en-US" altLang="nb-NO"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nb-NO" altLang="nb-NO" sz="2400">
                <a:latin typeface="Arial"/>
                <a:cs typeface="Arial"/>
              </a:rPr>
              <a:t>1996 Lokal løsning </a:t>
            </a:r>
          </a:p>
          <a:p>
            <a:pPr eaLnBrk="1" hangingPunct="1">
              <a:lnSpc>
                <a:spcPct val="100000"/>
              </a:lnSpc>
            </a:pPr>
            <a:r>
              <a:rPr lang="nb-NO" altLang="nb-NO" sz="2400">
                <a:latin typeface="Arial"/>
                <a:cs typeface="Arial"/>
              </a:rPr>
              <a:t>1997 Publikasjon</a:t>
            </a:r>
          </a:p>
          <a:p>
            <a:pPr eaLnBrk="1" hangingPunct="1">
              <a:lnSpc>
                <a:spcPct val="100000"/>
              </a:lnSpc>
            </a:pPr>
            <a:r>
              <a:rPr lang="nb-NO" altLang="nb-NO" sz="2400">
                <a:latin typeface="Arial"/>
                <a:cs typeface="Arial"/>
              </a:rPr>
              <a:t>1998 Nasjonal løsning i Storbritannia</a:t>
            </a:r>
          </a:p>
          <a:p>
            <a:pPr>
              <a:lnSpc>
                <a:spcPct val="100000"/>
              </a:lnSpc>
            </a:pPr>
            <a:r>
              <a:rPr lang="nb-NO" altLang="nb-NO" sz="2400">
                <a:latin typeface="Arial"/>
                <a:cs typeface="Arial"/>
              </a:rPr>
              <a:t>1999 Internasjonal løsning </a:t>
            </a:r>
            <a:endParaRPr lang="nb-NO" altLang="nb-NO" sz="2400">
              <a:latin typeface="Arial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nb-NO" altLang="nb-NO" sz="2400">
                <a:latin typeface="Arial"/>
                <a:cs typeface="Arial"/>
              </a:rPr>
              <a:t>2010 Norwegian Manchester </a:t>
            </a:r>
            <a:r>
              <a:rPr lang="nb-NO" altLang="nb-NO" sz="2400" err="1">
                <a:latin typeface="Arial"/>
                <a:cs typeface="Arial"/>
              </a:rPr>
              <a:t>Triage</a:t>
            </a:r>
            <a:r>
              <a:rPr lang="nb-NO" altLang="nb-NO" sz="2400">
                <a:latin typeface="Arial"/>
                <a:cs typeface="Arial"/>
              </a:rPr>
              <a:t> Group (NMTG) etablert</a:t>
            </a:r>
          </a:p>
          <a:p>
            <a:pPr eaLnBrk="1" hangingPunct="1">
              <a:lnSpc>
                <a:spcPct val="90000"/>
              </a:lnSpc>
            </a:pPr>
            <a:endParaRPr lang="nb-NO" altLang="nb-NO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nb-NO" sz="2000">
              <a:solidFill>
                <a:srgbClr val="898989"/>
              </a:solidFill>
            </a:endParaRPr>
          </a:p>
          <a:p>
            <a:pPr>
              <a:lnSpc>
                <a:spcPct val="90000"/>
              </a:lnSpc>
            </a:pPr>
            <a:endParaRPr lang="en-US" altLang="nb-NO" sz="2400">
              <a:solidFill>
                <a:srgbClr val="898989"/>
              </a:solidFill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nb-NO" sz="2400">
              <a:solidFill>
                <a:srgbClr val="898989"/>
              </a:solidFill>
            </a:endParaRPr>
          </a:p>
          <a:p>
            <a:pPr>
              <a:lnSpc>
                <a:spcPct val="90000"/>
              </a:lnSpc>
            </a:pPr>
            <a:endParaRPr lang="en-US" altLang="nb-NO" sz="2000"/>
          </a:p>
        </p:txBody>
      </p:sp>
      <p:pic>
        <p:nvPicPr>
          <p:cNvPr id="2" name="Bilde 3" descr="Et bilde som inneholder tekst, utendørs, natt, gate&#10;&#10;Automatisk generert beskrivelse">
            <a:extLst>
              <a:ext uri="{FF2B5EF4-FFF2-40B4-BE49-F238E27FC236}">
                <a16:creationId xmlns:a16="http://schemas.microsoft.com/office/drawing/2014/main" id="{DCD30949-E711-6A9F-39A2-6C19F5E1A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7354" y="2742808"/>
            <a:ext cx="4417826" cy="2896387"/>
          </a:xfrm>
          <a:prstGeom prst="rect">
            <a:avLst/>
          </a:prstGeom>
        </p:spPr>
      </p:pic>
      <p:pic>
        <p:nvPicPr>
          <p:cNvPr id="3" name="Bilde 3">
            <a:extLst>
              <a:ext uri="{FF2B5EF4-FFF2-40B4-BE49-F238E27FC236}">
                <a16:creationId xmlns:a16="http://schemas.microsoft.com/office/drawing/2014/main" id="{6ED60E82-7698-C474-BD6C-CB26E09C81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8" y="2396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71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121175" y="836713"/>
            <a:ext cx="7886700" cy="1325563"/>
          </a:xfrm>
        </p:spPr>
        <p:txBody>
          <a:bodyPr>
            <a:noAutofit/>
          </a:bodyPr>
          <a:lstStyle/>
          <a:p>
            <a:pPr algn="ctr"/>
            <a:br>
              <a:rPr lang="nb-NO" sz="4000" dirty="0"/>
            </a:br>
            <a:r>
              <a:rPr lang="nb-NO" sz="4000" b="1" dirty="0">
                <a:latin typeface="Arial"/>
                <a:cs typeface="Arial"/>
              </a:rPr>
              <a:t>Verdt å vite</a:t>
            </a:r>
            <a:r>
              <a:rPr lang="nb-NO" sz="4000" dirty="0">
                <a:latin typeface="Abadi"/>
                <a:cs typeface="Arial"/>
              </a:rPr>
              <a:t> </a:t>
            </a:r>
            <a:endParaRPr lang="nb-NO" sz="4000" dirty="0">
              <a:latin typeface="Abadi"/>
              <a:cs typeface="Arial" panose="020B0604020202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217730" y="2323104"/>
            <a:ext cx="7886700" cy="30918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altLang="nb-NO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nb-NO" sz="2400" dirty="0">
                <a:latin typeface="Arial"/>
                <a:cs typeface="Arial"/>
              </a:rPr>
              <a:t>MTG    Manchester Triage Group</a:t>
            </a:r>
          </a:p>
          <a:p>
            <a:pPr>
              <a:lnSpc>
                <a:spcPct val="100000"/>
              </a:lnSpc>
            </a:pPr>
            <a:r>
              <a:rPr lang="en-GB" altLang="nb-NO" sz="2400" dirty="0">
                <a:latin typeface="Arial"/>
                <a:cs typeface="Arial"/>
              </a:rPr>
              <a:t>MTS     Manchester Triage System</a:t>
            </a:r>
          </a:p>
          <a:p>
            <a:pPr>
              <a:lnSpc>
                <a:spcPct val="100000"/>
              </a:lnSpc>
            </a:pPr>
            <a:r>
              <a:rPr lang="en-GB" altLang="nb-NO" sz="2400" dirty="0">
                <a:latin typeface="Arial"/>
                <a:cs typeface="Arial"/>
              </a:rPr>
              <a:t>IRG      International Reference Group</a:t>
            </a:r>
          </a:p>
          <a:p>
            <a:pPr>
              <a:lnSpc>
                <a:spcPct val="100000"/>
              </a:lnSpc>
            </a:pPr>
            <a:r>
              <a:rPr lang="en-GB" altLang="nb-NO" sz="2400" dirty="0">
                <a:latin typeface="Arial"/>
                <a:cs typeface="Arial"/>
              </a:rPr>
              <a:t>NMTG  Norwegian Manchester Triage Group </a:t>
            </a:r>
            <a:endParaRPr lang="en-GB" altLang="nb-NO" sz="2400" dirty="0">
              <a:latin typeface="Arial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nb-NO" sz="2400" dirty="0">
                <a:latin typeface="Arial"/>
                <a:cs typeface="Arial"/>
              </a:rPr>
              <a:t>TTA     Telephone Triage and Advice</a:t>
            </a:r>
          </a:p>
          <a:p>
            <a:endParaRPr lang="nb-NO">
              <a:latin typeface="Arial"/>
              <a:cs typeface="Arial"/>
            </a:endParaRPr>
          </a:p>
        </p:txBody>
      </p:sp>
      <p:pic>
        <p:nvPicPr>
          <p:cNvPr id="14" name="Bilde 14">
            <a:extLst>
              <a:ext uri="{FF2B5EF4-FFF2-40B4-BE49-F238E27FC236}">
                <a16:creationId xmlns:a16="http://schemas.microsoft.com/office/drawing/2014/main" id="{FAD7F4A0-4A35-ACC3-8193-C036FDCCF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8" y="2396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tel 1"/>
          <p:cNvSpPr>
            <a:spLocks noGrp="1"/>
          </p:cNvSpPr>
          <p:nvPr>
            <p:ph type="title"/>
          </p:nvPr>
        </p:nvSpPr>
        <p:spPr>
          <a:xfrm>
            <a:off x="1991545" y="404814"/>
            <a:ext cx="8441507" cy="1462087"/>
          </a:xfrm>
        </p:spPr>
        <p:txBody>
          <a:bodyPr>
            <a:normAutofit/>
          </a:bodyPr>
          <a:lstStyle/>
          <a:p>
            <a:pPr algn="ctr"/>
            <a:br>
              <a:rPr lang="en-GB" altLang="nb-NO" sz="4000" dirty="0"/>
            </a:br>
            <a:r>
              <a:rPr lang="en-GB" altLang="nb-NO" sz="4000" b="1" dirty="0" err="1">
                <a:latin typeface="Arial"/>
                <a:cs typeface="Arial"/>
              </a:rPr>
              <a:t>Hovedtrekk</a:t>
            </a:r>
            <a:r>
              <a:rPr lang="en-GB" altLang="nb-NO" sz="4000" b="1" dirty="0">
                <a:latin typeface="Arial"/>
                <a:cs typeface="Arial"/>
              </a:rPr>
              <a:t> </a:t>
            </a:r>
            <a:r>
              <a:rPr lang="en-GB" altLang="nb-NO" sz="3200" dirty="0">
                <a:latin typeface="Abadi"/>
                <a:cs typeface="Arial"/>
              </a:rPr>
              <a:t> </a:t>
            </a:r>
            <a:endParaRPr lang="nb-NO" altLang="nb-N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6" name="Plassholder for innhold 2"/>
          <p:cNvSpPr>
            <a:spLocks noGrp="1"/>
          </p:cNvSpPr>
          <p:nvPr>
            <p:ph idx="1"/>
          </p:nvPr>
        </p:nvSpPr>
        <p:spPr>
          <a:xfrm>
            <a:off x="1143882" y="2036382"/>
            <a:ext cx="8054686" cy="464159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 panose="05000000000000000000" pitchFamily="2" charset="2"/>
              <a:buChar char="•"/>
            </a:pPr>
            <a:endParaRPr lang="en-GB" altLang="nb-NO" sz="2400">
              <a:latin typeface="Abadi"/>
              <a:cs typeface="Arial"/>
            </a:endParaRPr>
          </a:p>
          <a:p>
            <a:pPr>
              <a:buFont typeface="Arial" panose="05000000000000000000" pitchFamily="2" charset="2"/>
              <a:buChar char="•"/>
            </a:pPr>
            <a:r>
              <a:rPr lang="en-GB" altLang="nb-NO" sz="2400" err="1">
                <a:latin typeface="Arial"/>
                <a:cs typeface="Arial"/>
              </a:rPr>
              <a:t>Klinisk</a:t>
            </a:r>
            <a:r>
              <a:rPr lang="en-GB" altLang="nb-NO" sz="2400">
                <a:latin typeface="Arial"/>
                <a:cs typeface="Arial"/>
              </a:rPr>
              <a:t> </a:t>
            </a:r>
            <a:r>
              <a:rPr lang="en-GB" altLang="nb-NO" sz="2400" err="1">
                <a:latin typeface="Arial"/>
                <a:cs typeface="Arial"/>
              </a:rPr>
              <a:t>verktøy</a:t>
            </a:r>
            <a:r>
              <a:rPr lang="en-GB" altLang="nb-NO" sz="2400">
                <a:latin typeface="Arial"/>
                <a:cs typeface="Arial"/>
              </a:rPr>
              <a:t> for </a:t>
            </a:r>
            <a:r>
              <a:rPr lang="en-GB" altLang="nb-NO" sz="2400" err="1">
                <a:latin typeface="Arial"/>
                <a:cs typeface="Arial"/>
              </a:rPr>
              <a:t>risikostyring</a:t>
            </a:r>
            <a:endParaRPr lang="en-GB" altLang="nb-NO" sz="240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</a:pPr>
            <a:r>
              <a:rPr lang="en-GB" altLang="nb-NO" sz="2400" err="1">
                <a:latin typeface="Arial"/>
                <a:cs typeface="Arial"/>
              </a:rPr>
              <a:t>Utviklet</a:t>
            </a:r>
            <a:r>
              <a:rPr lang="en-GB" altLang="nb-NO" sz="2400">
                <a:latin typeface="Arial"/>
                <a:cs typeface="Arial"/>
              </a:rPr>
              <a:t> </a:t>
            </a:r>
            <a:r>
              <a:rPr lang="en-GB" altLang="nb-NO" sz="2400" err="1">
                <a:latin typeface="Arial"/>
                <a:cs typeface="Arial"/>
              </a:rPr>
              <a:t>av</a:t>
            </a:r>
            <a:r>
              <a:rPr lang="en-GB" altLang="nb-NO" sz="2400">
                <a:latin typeface="Arial"/>
                <a:cs typeface="Arial"/>
              </a:rPr>
              <a:t> </a:t>
            </a:r>
            <a:r>
              <a:rPr lang="en-GB" altLang="nb-NO" sz="2400" err="1">
                <a:latin typeface="Arial"/>
                <a:cs typeface="Arial"/>
              </a:rPr>
              <a:t>klinikere</a:t>
            </a:r>
            <a:endParaRPr lang="en-GB" altLang="nb-NO" sz="240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GB" altLang="nb-NO" sz="2400" err="1">
                <a:latin typeface="Arial"/>
                <a:cs typeface="Arial"/>
              </a:rPr>
              <a:t>Baserer</a:t>
            </a:r>
            <a:r>
              <a:rPr lang="en-GB" altLang="nb-NO" sz="2400">
                <a:latin typeface="Arial"/>
                <a:cs typeface="Arial"/>
              </a:rPr>
              <a:t> seg </a:t>
            </a:r>
            <a:r>
              <a:rPr lang="en-GB" altLang="nb-NO" sz="2400" err="1">
                <a:latin typeface="Arial"/>
                <a:cs typeface="Arial"/>
              </a:rPr>
              <a:t>i</a:t>
            </a:r>
            <a:r>
              <a:rPr lang="en-GB" altLang="nb-NO" sz="2400">
                <a:latin typeface="Arial"/>
                <a:cs typeface="Arial"/>
              </a:rPr>
              <a:t> </a:t>
            </a:r>
            <a:r>
              <a:rPr lang="en-GB" altLang="nb-NO" sz="2400" err="1">
                <a:latin typeface="Arial"/>
                <a:cs typeface="Arial"/>
              </a:rPr>
              <a:t>hovedsak</a:t>
            </a:r>
            <a:r>
              <a:rPr lang="en-GB" altLang="nb-NO" sz="2400">
                <a:latin typeface="Arial"/>
                <a:cs typeface="Arial"/>
              </a:rPr>
              <a:t> </a:t>
            </a:r>
            <a:r>
              <a:rPr lang="en-GB" altLang="nb-NO" sz="2400" err="1">
                <a:latin typeface="Arial"/>
                <a:cs typeface="Arial"/>
              </a:rPr>
              <a:t>på</a:t>
            </a:r>
            <a:r>
              <a:rPr lang="en-GB" altLang="nb-NO" sz="2400">
                <a:latin typeface="Arial"/>
                <a:cs typeface="Arial"/>
              </a:rPr>
              <a:t> </a:t>
            </a:r>
            <a:r>
              <a:rPr lang="en-GB" altLang="nb-NO" sz="2400" err="1">
                <a:latin typeface="Arial"/>
                <a:cs typeface="Arial"/>
              </a:rPr>
              <a:t>symptomer</a:t>
            </a:r>
            <a:r>
              <a:rPr lang="en-GB" altLang="nb-NO" sz="2400">
                <a:latin typeface="Arial"/>
                <a:cs typeface="Arial"/>
              </a:rPr>
              <a:t> (</a:t>
            </a:r>
            <a:r>
              <a:rPr lang="en-GB" altLang="nb-NO" sz="2400" err="1">
                <a:latin typeface="Arial"/>
                <a:cs typeface="Arial"/>
              </a:rPr>
              <a:t>ikke</a:t>
            </a:r>
            <a:r>
              <a:rPr lang="en-GB" altLang="nb-NO" sz="2400">
                <a:latin typeface="Arial"/>
                <a:cs typeface="Arial"/>
              </a:rPr>
              <a:t> </a:t>
            </a:r>
            <a:r>
              <a:rPr lang="en-GB" altLang="nb-NO" sz="2400" err="1">
                <a:latin typeface="Arial"/>
                <a:cs typeface="Arial"/>
              </a:rPr>
              <a:t>diagnoser</a:t>
            </a:r>
            <a:r>
              <a:rPr lang="en-GB" altLang="nb-NO" sz="2400">
                <a:latin typeface="Arial"/>
                <a:cs typeface="Arial"/>
              </a:rPr>
              <a:t>) </a:t>
            </a:r>
            <a:endParaRPr lang="en-GB" altLang="nb-NO" sz="2400">
              <a:latin typeface="Arial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GB" altLang="nb-NO" sz="2400">
                <a:latin typeface="Arial"/>
                <a:cs typeface="Arial"/>
              </a:rPr>
              <a:t>53 </a:t>
            </a:r>
            <a:r>
              <a:rPr lang="en-GB" altLang="nb-NO" sz="2400" err="1">
                <a:latin typeface="Arial"/>
                <a:cs typeface="Arial"/>
              </a:rPr>
              <a:t>flytskjemaer</a:t>
            </a:r>
            <a:endParaRPr lang="en-GB" altLang="nb-NO" sz="2400">
              <a:solidFill>
                <a:srgbClr val="FF0000"/>
              </a:solidFill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</a:pPr>
            <a:r>
              <a:rPr lang="en-GB" altLang="nb-NO" sz="2400" err="1">
                <a:latin typeface="Arial"/>
                <a:cs typeface="Arial"/>
              </a:rPr>
              <a:t>Reduktiv</a:t>
            </a:r>
            <a:endParaRPr lang="en-GB" altLang="nb-NO" sz="240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GB" altLang="nb-NO" sz="2400" err="1">
                <a:latin typeface="Arial"/>
                <a:cs typeface="Arial"/>
              </a:rPr>
              <a:t>Smertevurdering</a:t>
            </a:r>
            <a:r>
              <a:rPr lang="en-GB" altLang="nb-NO" sz="2400">
                <a:latin typeface="Arial"/>
                <a:cs typeface="Arial"/>
              </a:rPr>
              <a:t> er </a:t>
            </a:r>
            <a:r>
              <a:rPr lang="en-GB" altLang="nb-NO" sz="2400" err="1">
                <a:latin typeface="Arial"/>
                <a:cs typeface="Arial"/>
              </a:rPr>
              <a:t>en</a:t>
            </a:r>
            <a:r>
              <a:rPr lang="en-GB" altLang="nb-NO" sz="2400">
                <a:latin typeface="Arial"/>
                <a:cs typeface="Arial"/>
              </a:rPr>
              <a:t> </a:t>
            </a:r>
            <a:r>
              <a:rPr lang="en-GB" altLang="nb-NO" sz="2400" err="1">
                <a:latin typeface="Arial"/>
                <a:cs typeface="Arial"/>
              </a:rPr>
              <a:t>viktig</a:t>
            </a:r>
            <a:r>
              <a:rPr lang="en-GB" altLang="nb-NO" sz="2400">
                <a:latin typeface="Arial"/>
                <a:cs typeface="Arial"/>
              </a:rPr>
              <a:t> del</a:t>
            </a:r>
          </a:p>
          <a:p>
            <a:pPr eaLnBrk="1" hangingPunct="1">
              <a:lnSpc>
                <a:spcPct val="120000"/>
              </a:lnSpc>
            </a:pPr>
            <a:r>
              <a:rPr lang="en-GB" altLang="nb-NO" sz="2400">
                <a:latin typeface="Arial"/>
                <a:cs typeface="Arial"/>
              </a:rPr>
              <a:t>Enkel, </a:t>
            </a:r>
            <a:r>
              <a:rPr lang="en-GB" altLang="nb-NO" sz="2400" err="1">
                <a:latin typeface="Arial"/>
                <a:cs typeface="Arial"/>
              </a:rPr>
              <a:t>rask</a:t>
            </a:r>
            <a:r>
              <a:rPr lang="en-GB" altLang="nb-NO" sz="2400">
                <a:latin typeface="Arial"/>
                <a:cs typeface="Arial"/>
              </a:rPr>
              <a:t> </a:t>
            </a:r>
            <a:r>
              <a:rPr lang="en-GB" altLang="nb-NO" sz="2400" err="1">
                <a:latin typeface="Arial"/>
                <a:cs typeface="Arial"/>
              </a:rPr>
              <a:t>dokumentasjon</a:t>
            </a:r>
            <a:endParaRPr lang="en-GB" altLang="nb-NO" sz="2400">
              <a:latin typeface="Arial"/>
              <a:cs typeface="Arial"/>
            </a:endParaRPr>
          </a:p>
          <a:p>
            <a:pPr eaLnBrk="1" hangingPunct="1"/>
            <a:endParaRPr lang="en-GB" altLang="nb-NO" sz="2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nb-NO" sz="2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nb-NO" sz="2000"/>
          </a:p>
          <a:p>
            <a:pPr eaLnBrk="1" hangingPunct="1"/>
            <a:endParaRPr lang="en-GB" altLang="nb-NO" sz="2000"/>
          </a:p>
        </p:txBody>
      </p:sp>
      <p:pic>
        <p:nvPicPr>
          <p:cNvPr id="2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73CE3E00-E323-88FD-8588-C71E2C316D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0707" y="2730574"/>
            <a:ext cx="2438400" cy="3257550"/>
          </a:xfrm>
          <a:prstGeom prst="rect">
            <a:avLst/>
          </a:prstGeom>
        </p:spPr>
      </p:pic>
      <p:pic>
        <p:nvPicPr>
          <p:cNvPr id="3" name="Bilde 13">
            <a:extLst>
              <a:ext uri="{FF2B5EF4-FFF2-40B4-BE49-F238E27FC236}">
                <a16:creationId xmlns:a16="http://schemas.microsoft.com/office/drawing/2014/main" id="{925054C8-8B23-2288-5F66-827A5809FD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8" y="2396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72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73481" y="580459"/>
            <a:ext cx="8858300" cy="1325563"/>
          </a:xfrm>
        </p:spPr>
        <p:txBody>
          <a:bodyPr/>
          <a:lstStyle/>
          <a:p>
            <a:pPr algn="ctr"/>
            <a:r>
              <a:rPr lang="nb-NO" sz="3200" dirty="0"/>
              <a:t>       </a:t>
            </a:r>
            <a:r>
              <a:rPr lang="nb-NO" sz="4000" b="1" dirty="0">
                <a:latin typeface="Arial"/>
                <a:cs typeface="Arial"/>
              </a:rPr>
              <a:t>Tidsaspekter MTS i Storbritannia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681120"/>
              </p:ext>
            </p:extLst>
          </p:nvPr>
        </p:nvGraphicFramePr>
        <p:xfrm>
          <a:off x="2783632" y="2132856"/>
          <a:ext cx="6917704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852">
                  <a:extLst>
                    <a:ext uri="{9D8B030D-6E8A-4147-A177-3AD203B41FA5}">
                      <a16:colId xmlns:a16="http://schemas.microsoft.com/office/drawing/2014/main" val="397509619"/>
                    </a:ext>
                  </a:extLst>
                </a:gridCol>
                <a:gridCol w="3458852">
                  <a:extLst>
                    <a:ext uri="{9D8B030D-6E8A-4147-A177-3AD203B41FA5}">
                      <a16:colId xmlns:a16="http://schemas.microsoft.com/office/drawing/2014/main" val="25149429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Hastegrad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Tid (min)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94135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/>
                        <a:t>1</a:t>
                      </a:r>
                    </a:p>
                    <a:p>
                      <a:pPr algn="ctr"/>
                      <a:r>
                        <a:rPr lang="nb-NO" sz="1600" b="1" dirty="0"/>
                        <a:t>RØD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/>
                        <a:t>0 min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74835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/>
                        <a:t>2</a:t>
                      </a:r>
                    </a:p>
                    <a:p>
                      <a:pPr algn="ctr"/>
                      <a:r>
                        <a:rPr lang="nb-NO" sz="1600" b="1" dirty="0"/>
                        <a:t>ORANSJE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/>
                        <a:t>10 min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33056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/>
                        <a:t>3</a:t>
                      </a:r>
                    </a:p>
                    <a:p>
                      <a:pPr algn="ctr"/>
                      <a:r>
                        <a:rPr lang="nb-NO" sz="1600" b="1" dirty="0"/>
                        <a:t>GUL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/>
                        <a:t>60 min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31690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/>
                        <a:t>4</a:t>
                      </a:r>
                    </a:p>
                    <a:p>
                      <a:pPr algn="ctr"/>
                      <a:r>
                        <a:rPr lang="nb-NO" sz="1600" b="1" dirty="0"/>
                        <a:t>GRØNN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2CD4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/>
                        <a:t>120 min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2CD4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00956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/>
                        <a:t>5</a:t>
                      </a:r>
                    </a:p>
                    <a:p>
                      <a:pPr algn="ctr"/>
                      <a:r>
                        <a:rPr lang="nb-NO" sz="1600" b="1" dirty="0"/>
                        <a:t>BLÅ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1" dirty="0"/>
                        <a:t>240 min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006696"/>
                  </a:ext>
                </a:extLst>
              </a:tr>
            </a:tbl>
          </a:graphicData>
        </a:graphic>
      </p:graphicFrame>
      <p:pic>
        <p:nvPicPr>
          <p:cNvPr id="3" name="Bilde 14">
            <a:extLst>
              <a:ext uri="{FF2B5EF4-FFF2-40B4-BE49-F238E27FC236}">
                <a16:creationId xmlns:a16="http://schemas.microsoft.com/office/drawing/2014/main" id="{D3DC6A3A-FDB9-1814-4E42-21AF53586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8" y="2396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78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3004870" y="804820"/>
            <a:ext cx="8184288" cy="1198563"/>
          </a:xfrm>
        </p:spPr>
        <p:txBody>
          <a:bodyPr>
            <a:normAutofit/>
          </a:bodyPr>
          <a:lstStyle/>
          <a:p>
            <a:pPr eaLnBrk="1" hangingPunct="1"/>
            <a:r>
              <a:rPr kumimoji="1" lang="en-GB" altLang="nb-NO" sz="3200" b="1" dirty="0" err="1">
                <a:latin typeface="Arial"/>
                <a:cs typeface="Arial"/>
              </a:rPr>
              <a:t>Flytskjema</a:t>
            </a:r>
            <a:r>
              <a:rPr kumimoji="1" lang="en-GB" altLang="nb-NO" sz="3200" b="1" dirty="0">
                <a:latin typeface="Arial"/>
                <a:cs typeface="Arial"/>
              </a:rPr>
              <a:t> er </a:t>
            </a:r>
            <a:r>
              <a:rPr kumimoji="1" lang="en-GB" altLang="nb-NO" sz="3200" b="1" dirty="0" err="1">
                <a:latin typeface="Arial"/>
                <a:cs typeface="Arial"/>
              </a:rPr>
              <a:t>basert</a:t>
            </a:r>
            <a:r>
              <a:rPr kumimoji="1" lang="en-GB" altLang="nb-NO" sz="3200" b="1" dirty="0">
                <a:latin typeface="Arial"/>
                <a:cs typeface="Arial"/>
              </a:rPr>
              <a:t> </a:t>
            </a:r>
            <a:r>
              <a:rPr kumimoji="1" lang="en-GB" altLang="nb-NO" sz="3200" b="1" dirty="0" err="1">
                <a:latin typeface="Arial"/>
                <a:cs typeface="Arial"/>
              </a:rPr>
              <a:t>på</a:t>
            </a:r>
            <a:r>
              <a:rPr kumimoji="1" lang="en-GB" altLang="nb-NO" sz="3200" b="1" dirty="0">
                <a:latin typeface="Arial"/>
                <a:cs typeface="Arial"/>
              </a:rPr>
              <a:t> </a:t>
            </a:r>
            <a:r>
              <a:rPr kumimoji="1" lang="en-GB" altLang="nb-NO" sz="3200" b="1" dirty="0" err="1">
                <a:latin typeface="Arial"/>
                <a:cs typeface="Arial"/>
              </a:rPr>
              <a:t>kontaktårsak</a:t>
            </a:r>
            <a:endParaRPr lang="en-US" altLang="nb-NO" sz="3200">
              <a:latin typeface="Arial"/>
              <a:cs typeface="Arial"/>
            </a:endParaRPr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4638204" y="1985964"/>
            <a:ext cx="3832225" cy="4695825"/>
            <a:chOff x="1980" y="485"/>
            <a:chExt cx="2414" cy="2958"/>
          </a:xfrm>
        </p:grpSpPr>
        <p:sp>
          <p:nvSpPr>
            <p:cNvPr id="24581" name="Text Box 4"/>
            <p:cNvSpPr txBox="1">
              <a:spLocks noChangeArrowheads="1"/>
            </p:cNvSpPr>
            <p:nvPr/>
          </p:nvSpPr>
          <p:spPr bwMode="auto">
            <a:xfrm>
              <a:off x="3109" y="485"/>
              <a:ext cx="163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l" eaLnBrk="1" hangingPunct="1"/>
              <a:r>
                <a:rPr lang="en-GB" altLang="nb-NO" sz="1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J</a:t>
              </a:r>
            </a:p>
          </p:txBody>
        </p:sp>
        <p:grpSp>
          <p:nvGrpSpPr>
            <p:cNvPr id="24582" name="Group 5"/>
            <p:cNvGrpSpPr>
              <a:grpSpLocks/>
            </p:cNvGrpSpPr>
            <p:nvPr/>
          </p:nvGrpSpPr>
          <p:grpSpPr bwMode="auto">
            <a:xfrm>
              <a:off x="1980" y="566"/>
              <a:ext cx="2414" cy="2877"/>
              <a:chOff x="2026" y="219"/>
              <a:chExt cx="2414" cy="2877"/>
            </a:xfrm>
          </p:grpSpPr>
          <p:sp>
            <p:nvSpPr>
              <p:cNvPr id="24586" name="AutoShape 9"/>
              <p:cNvSpPr>
                <a:spLocks noChangeArrowheads="1"/>
              </p:cNvSpPr>
              <p:nvPr/>
            </p:nvSpPr>
            <p:spPr bwMode="auto">
              <a:xfrm>
                <a:off x="2264" y="509"/>
                <a:ext cx="269" cy="245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000000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l" eaLnBrk="1" hangingPunct="1"/>
                <a:endParaRPr lang="nb-NO" altLang="nb-NO" sz="1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589" name="AutoShape 12"/>
              <p:cNvSpPr>
                <a:spLocks noChangeArrowheads="1"/>
              </p:cNvSpPr>
              <p:nvPr/>
            </p:nvSpPr>
            <p:spPr bwMode="auto">
              <a:xfrm>
                <a:off x="3129" y="277"/>
                <a:ext cx="270" cy="185"/>
              </a:xfrm>
              <a:prstGeom prst="rightArrow">
                <a:avLst>
                  <a:gd name="adj1" fmla="val 50000"/>
                  <a:gd name="adj2" fmla="val 36486"/>
                </a:avLst>
              </a:prstGeom>
              <a:solidFill>
                <a:srgbClr val="000000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l" eaLnBrk="1" hangingPunct="1"/>
                <a:endParaRPr lang="nb-NO" altLang="nb-NO" sz="1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590" name="Rectangle 13"/>
              <p:cNvSpPr>
                <a:spLocks noChangeArrowheads="1"/>
              </p:cNvSpPr>
              <p:nvPr/>
            </p:nvSpPr>
            <p:spPr bwMode="auto">
              <a:xfrm>
                <a:off x="3788" y="219"/>
                <a:ext cx="640" cy="309"/>
              </a:xfrm>
              <a:prstGeom prst="rect">
                <a:avLst/>
              </a:prstGeom>
              <a:solidFill>
                <a:srgbClr val="FF0000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ctr"/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nb-NO" altLang="nb-NO" sz="1800" b="1">
                    <a:solidFill>
                      <a:schemeClr val="tx1"/>
                    </a:solidFill>
                    <a:latin typeface="Calibri"/>
                    <a:ea typeface="MS PGothic"/>
                    <a:cs typeface="Arial"/>
                  </a:rPr>
                  <a:t>RØD</a:t>
                </a:r>
                <a:endParaRPr lang="nb-NO" b="1">
                  <a:solidFill>
                    <a:schemeClr val="tx1"/>
                  </a:solidFill>
                  <a:latin typeface="Calibri"/>
                  <a:ea typeface="MS PGothic"/>
                  <a:cs typeface="Arial"/>
                </a:endParaRPr>
              </a:p>
            </p:txBody>
          </p:sp>
          <p:sp>
            <p:nvSpPr>
              <p:cNvPr id="24591" name="Rectangle 14"/>
              <p:cNvSpPr>
                <a:spLocks noChangeArrowheads="1"/>
              </p:cNvSpPr>
              <p:nvPr/>
            </p:nvSpPr>
            <p:spPr bwMode="auto">
              <a:xfrm>
                <a:off x="3808" y="915"/>
                <a:ext cx="632" cy="308"/>
              </a:xfrm>
              <a:prstGeom prst="rect">
                <a:avLst/>
              </a:prstGeom>
              <a:solidFill>
                <a:srgbClr val="FF9900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ctr"/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nb-NO" altLang="nb-NO" sz="1800" b="1">
                    <a:solidFill>
                      <a:schemeClr val="tx1"/>
                    </a:solidFill>
                    <a:latin typeface="Calibri"/>
                    <a:ea typeface="MS PGothic"/>
                    <a:cs typeface="Arial"/>
                  </a:rPr>
                  <a:t>ORANSJE</a:t>
                </a:r>
                <a:endParaRPr lang="nb-NO" b="1">
                  <a:solidFill>
                    <a:schemeClr val="tx1"/>
                  </a:solidFill>
                  <a:latin typeface="Calibri"/>
                  <a:ea typeface="MS PGothic"/>
                  <a:cs typeface="Arial"/>
                </a:endParaRPr>
              </a:p>
            </p:txBody>
          </p:sp>
          <p:sp>
            <p:nvSpPr>
              <p:cNvPr id="24592" name="Rectangle 15"/>
              <p:cNvSpPr>
                <a:spLocks noChangeArrowheads="1"/>
              </p:cNvSpPr>
              <p:nvPr/>
            </p:nvSpPr>
            <p:spPr bwMode="auto">
              <a:xfrm>
                <a:off x="3788" y="1555"/>
                <a:ext cx="632" cy="308"/>
              </a:xfrm>
              <a:prstGeom prst="rect">
                <a:avLst/>
              </a:prstGeom>
              <a:solidFill>
                <a:srgbClr val="FFFF00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ctr"/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nb-NO" altLang="nb-NO" sz="1800" b="1">
                    <a:solidFill>
                      <a:schemeClr val="tx1"/>
                    </a:solidFill>
                    <a:latin typeface="Calibri"/>
                    <a:ea typeface="MS PGothic"/>
                    <a:cs typeface="Arial"/>
                  </a:rPr>
                  <a:t>GUL</a:t>
                </a:r>
                <a:endParaRPr lang="nb-NO" b="1">
                  <a:solidFill>
                    <a:schemeClr val="tx1"/>
                  </a:solidFill>
                  <a:latin typeface="Calibri"/>
                  <a:ea typeface="MS PGothic"/>
                  <a:cs typeface="Arial"/>
                </a:endParaRPr>
              </a:p>
            </p:txBody>
          </p:sp>
          <p:sp>
            <p:nvSpPr>
              <p:cNvPr id="24593" name="Rectangle 16"/>
              <p:cNvSpPr>
                <a:spLocks noChangeArrowheads="1"/>
              </p:cNvSpPr>
              <p:nvPr/>
            </p:nvSpPr>
            <p:spPr bwMode="auto">
              <a:xfrm>
                <a:off x="3788" y="2181"/>
                <a:ext cx="632" cy="309"/>
              </a:xfrm>
              <a:prstGeom prst="rect">
                <a:avLst/>
              </a:prstGeom>
              <a:solidFill>
                <a:srgbClr val="00B050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ctr"/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nb-NO" altLang="nb-NO" sz="1800" b="1">
                    <a:solidFill>
                      <a:schemeClr val="tx1"/>
                    </a:solidFill>
                    <a:latin typeface="Calibri"/>
                    <a:ea typeface="MS PGothic"/>
                    <a:cs typeface="Arial"/>
                  </a:rPr>
                  <a:t>GRØNN</a:t>
                </a:r>
                <a:endParaRPr lang="nb-NO" b="1">
                  <a:solidFill>
                    <a:schemeClr val="tx1"/>
                  </a:solidFill>
                  <a:latin typeface="Calibri"/>
                  <a:ea typeface="MS PGothic"/>
                  <a:cs typeface="Arial"/>
                </a:endParaRPr>
              </a:p>
            </p:txBody>
          </p:sp>
          <p:sp>
            <p:nvSpPr>
              <p:cNvPr id="24594" name="Rectangle 17"/>
              <p:cNvSpPr>
                <a:spLocks noChangeArrowheads="1"/>
              </p:cNvSpPr>
              <p:nvPr/>
            </p:nvSpPr>
            <p:spPr bwMode="auto">
              <a:xfrm>
                <a:off x="2026" y="2788"/>
                <a:ext cx="906" cy="30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6350">
                <a:noFill/>
                <a:miter lim="800000"/>
                <a:headEnd/>
                <a:tailEnd/>
              </a:ln>
            </p:spPr>
            <p:txBody>
              <a:bodyPr wrap="none" lIns="91440" tIns="45720" rIns="91440" bIns="45720" anchor="ctr"/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nb-NO" altLang="nb-NO" sz="1800" b="1">
                    <a:solidFill>
                      <a:schemeClr val="tx1"/>
                    </a:solidFill>
                    <a:latin typeface="Calibri"/>
                    <a:ea typeface="MS PGothic"/>
                    <a:cs typeface="Arial"/>
                  </a:rPr>
                  <a:t>BLÅ</a:t>
                </a:r>
                <a:endParaRPr lang="nb-NO" b="1">
                  <a:solidFill>
                    <a:schemeClr val="tx1"/>
                  </a:solidFill>
                  <a:latin typeface="Calibri"/>
                  <a:ea typeface="MS PGothic"/>
                  <a:cs typeface="Arial"/>
                </a:endParaRPr>
              </a:p>
            </p:txBody>
          </p:sp>
          <p:sp>
            <p:nvSpPr>
              <p:cNvPr id="24604" name="Text Box 27"/>
              <p:cNvSpPr txBox="1">
                <a:spLocks noChangeArrowheads="1"/>
              </p:cNvSpPr>
              <p:nvPr/>
            </p:nvSpPr>
            <p:spPr bwMode="auto">
              <a:xfrm>
                <a:off x="3155" y="1418"/>
                <a:ext cx="163" cy="23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l" eaLnBrk="1" hangingPunct="1"/>
                <a:r>
                  <a:rPr lang="en-GB" altLang="nb-NO" sz="18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J</a:t>
                </a:r>
              </a:p>
            </p:txBody>
          </p:sp>
          <p:sp>
            <p:nvSpPr>
              <p:cNvPr id="24605" name="Text Box 28"/>
              <p:cNvSpPr txBox="1">
                <a:spLocks noChangeArrowheads="1"/>
              </p:cNvSpPr>
              <p:nvPr/>
            </p:nvSpPr>
            <p:spPr bwMode="auto">
              <a:xfrm>
                <a:off x="3155" y="780"/>
                <a:ext cx="163" cy="23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l" eaLnBrk="1" hangingPunct="1"/>
                <a:r>
                  <a:rPr lang="en-GB" altLang="nb-NO" sz="18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J</a:t>
                </a:r>
              </a:p>
            </p:txBody>
          </p:sp>
          <p:sp>
            <p:nvSpPr>
              <p:cNvPr id="24606" name="Text Box 29"/>
              <p:cNvSpPr txBox="1">
                <a:spLocks noChangeArrowheads="1"/>
              </p:cNvSpPr>
              <p:nvPr/>
            </p:nvSpPr>
            <p:spPr bwMode="auto">
              <a:xfrm>
                <a:off x="3155" y="2056"/>
                <a:ext cx="163" cy="23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l" eaLnBrk="1" hangingPunct="1"/>
                <a:r>
                  <a:rPr lang="en-GB" altLang="nb-NO" sz="18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J</a:t>
                </a:r>
              </a:p>
            </p:txBody>
          </p:sp>
          <p:sp>
            <p:nvSpPr>
              <p:cNvPr id="24607" name="Text Box 30"/>
              <p:cNvSpPr txBox="1">
                <a:spLocks noChangeArrowheads="1"/>
              </p:cNvSpPr>
              <p:nvPr/>
            </p:nvSpPr>
            <p:spPr bwMode="auto">
              <a:xfrm>
                <a:off x="2105" y="495"/>
                <a:ext cx="192" cy="23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l" eaLnBrk="1" hangingPunct="1"/>
                <a:r>
                  <a:rPr lang="en-GB" altLang="nb-NO" sz="18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N</a:t>
                </a:r>
              </a:p>
            </p:txBody>
          </p:sp>
        </p:grpSp>
      </p:grp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4651310" y="5161705"/>
            <a:ext cx="1425168" cy="5463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nb-NO" altLang="nb-NO"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Diskriminator</a:t>
            </a: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669735" y="4205922"/>
            <a:ext cx="1406954" cy="4905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nb-NO" altLang="nb-NO"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Diskriminator</a:t>
            </a: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4638217" y="3065636"/>
            <a:ext cx="1438473" cy="55068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nb-NO" altLang="nb-NO"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Diskriminator</a:t>
            </a:r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4661326" y="2045228"/>
            <a:ext cx="1419122" cy="5341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nb-NO" altLang="nb-NO"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Diskriminator</a:t>
            </a:r>
          </a:p>
        </p:txBody>
      </p:sp>
      <p:sp>
        <p:nvSpPr>
          <p:cNvPr id="41" name="AutoShape 12"/>
          <p:cNvSpPr>
            <a:spLocks noChangeArrowheads="1"/>
          </p:cNvSpPr>
          <p:nvPr/>
        </p:nvSpPr>
        <p:spPr bwMode="auto">
          <a:xfrm>
            <a:off x="6389216" y="3229800"/>
            <a:ext cx="428625" cy="293688"/>
          </a:xfrm>
          <a:prstGeom prst="rightArrow">
            <a:avLst>
              <a:gd name="adj1" fmla="val 50000"/>
              <a:gd name="adj2" fmla="val 36486"/>
            </a:avLst>
          </a:prstGeom>
          <a:solidFill>
            <a:srgbClr val="00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nb-NO" altLang="nb-NO" sz="180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AutoShape 12"/>
          <p:cNvSpPr>
            <a:spLocks noChangeArrowheads="1"/>
          </p:cNvSpPr>
          <p:nvPr/>
        </p:nvSpPr>
        <p:spPr bwMode="auto">
          <a:xfrm>
            <a:off x="6389215" y="4293659"/>
            <a:ext cx="428625" cy="293688"/>
          </a:xfrm>
          <a:prstGeom prst="rightArrow">
            <a:avLst>
              <a:gd name="adj1" fmla="val 50000"/>
              <a:gd name="adj2" fmla="val 36486"/>
            </a:avLst>
          </a:prstGeom>
          <a:solidFill>
            <a:srgbClr val="00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nb-NO" altLang="nb-NO" sz="180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9" name="AutoShape 9"/>
          <p:cNvSpPr>
            <a:spLocks noChangeArrowheads="1"/>
          </p:cNvSpPr>
          <p:nvPr/>
        </p:nvSpPr>
        <p:spPr bwMode="auto">
          <a:xfrm>
            <a:off x="5052269" y="5708067"/>
            <a:ext cx="427038" cy="3889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nb-NO" altLang="nb-NO" sz="180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 Box 30"/>
          <p:cNvSpPr txBox="1">
            <a:spLocks noChangeArrowheads="1"/>
          </p:cNvSpPr>
          <p:nvPr/>
        </p:nvSpPr>
        <p:spPr bwMode="auto">
          <a:xfrm>
            <a:off x="4763616" y="5737244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en-GB" altLang="nb-NO" sz="1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91" name="AutoShape 9"/>
          <p:cNvSpPr>
            <a:spLocks noChangeArrowheads="1"/>
          </p:cNvSpPr>
          <p:nvPr/>
        </p:nvSpPr>
        <p:spPr bwMode="auto">
          <a:xfrm>
            <a:off x="5052269" y="4696246"/>
            <a:ext cx="427038" cy="3889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nb-NO" altLang="nb-NO" sz="180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 Box 30"/>
          <p:cNvSpPr txBox="1">
            <a:spLocks noChangeArrowheads="1"/>
          </p:cNvSpPr>
          <p:nvPr/>
        </p:nvSpPr>
        <p:spPr bwMode="auto">
          <a:xfrm>
            <a:off x="4763616" y="4664207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en-GB" altLang="nb-NO" sz="1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93" name="AutoShape 9"/>
          <p:cNvSpPr>
            <a:spLocks noChangeArrowheads="1"/>
          </p:cNvSpPr>
          <p:nvPr/>
        </p:nvSpPr>
        <p:spPr bwMode="auto">
          <a:xfrm>
            <a:off x="5017865" y="3630446"/>
            <a:ext cx="427038" cy="3889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nb-NO" altLang="nb-NO" sz="180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 Box 30"/>
          <p:cNvSpPr txBox="1">
            <a:spLocks noChangeArrowheads="1"/>
          </p:cNvSpPr>
          <p:nvPr/>
        </p:nvSpPr>
        <p:spPr bwMode="auto">
          <a:xfrm>
            <a:off x="4763616" y="359351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en-GB" altLang="nb-NO" sz="1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95" name="AutoShape 12"/>
          <p:cNvSpPr>
            <a:spLocks noChangeArrowheads="1"/>
          </p:cNvSpPr>
          <p:nvPr/>
        </p:nvSpPr>
        <p:spPr bwMode="auto">
          <a:xfrm>
            <a:off x="6389214" y="5288041"/>
            <a:ext cx="428625" cy="293688"/>
          </a:xfrm>
          <a:prstGeom prst="rightArrow">
            <a:avLst>
              <a:gd name="adj1" fmla="val 50000"/>
              <a:gd name="adj2" fmla="val 36486"/>
            </a:avLst>
          </a:prstGeom>
          <a:solidFill>
            <a:srgbClr val="00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nb-NO" altLang="nb-NO" sz="180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1393DCFB-48A5-5A09-80C8-F62DBB671A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8" y="2396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99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3822" y="2026230"/>
            <a:ext cx="4407048" cy="1325563"/>
          </a:xfrm>
        </p:spPr>
        <p:txBody>
          <a:bodyPr anchor="ctr">
            <a:normAutofit/>
          </a:bodyPr>
          <a:lstStyle/>
          <a:p>
            <a:pPr algn="ctr"/>
            <a:r>
              <a:rPr lang="en-GB" altLang="nb-NO" sz="4000" b="1" dirty="0">
                <a:latin typeface="Arial"/>
                <a:cs typeface="Arial"/>
              </a:rPr>
              <a:t>Eksempel </a:t>
            </a:r>
            <a:r>
              <a:rPr lang="en-GB" altLang="nb-NO" sz="4000" b="1" dirty="0" err="1">
                <a:latin typeface="Arial"/>
                <a:cs typeface="Arial"/>
              </a:rPr>
              <a:t>på</a:t>
            </a:r>
            <a:r>
              <a:rPr lang="en-GB" altLang="nb-NO" sz="4000" b="1" dirty="0">
                <a:latin typeface="Arial"/>
                <a:cs typeface="Arial"/>
              </a:rPr>
              <a:t> </a:t>
            </a:r>
            <a:r>
              <a:rPr lang="en-GB" altLang="nb-NO" sz="4000" b="1" dirty="0" err="1">
                <a:latin typeface="Arial"/>
                <a:cs typeface="Arial"/>
              </a:rPr>
              <a:t>flytskjema</a:t>
            </a:r>
            <a:endParaRPr lang="en-GB" altLang="nb-NO" sz="4000" b="1" dirty="0">
              <a:latin typeface="Arial"/>
              <a:cs typeface="Arial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900877" y="1962409"/>
            <a:ext cx="8350398" cy="5118511"/>
          </a:xfrm>
          <a:ln w="38100"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nb-NO" sz="2000"/>
          </a:p>
          <a:p>
            <a:pPr>
              <a:lnSpc>
                <a:spcPct val="80000"/>
              </a:lnSpc>
            </a:pPr>
            <a:endParaRPr lang="en-GB" altLang="nb-NO" sz="2000"/>
          </a:p>
          <a:p>
            <a:pPr>
              <a:lnSpc>
                <a:spcPct val="80000"/>
              </a:lnSpc>
            </a:pPr>
            <a:endParaRPr lang="en-GB" altLang="nb-NO"/>
          </a:p>
          <a:p>
            <a:pPr>
              <a:lnSpc>
                <a:spcPct val="80000"/>
              </a:lnSpc>
            </a:pPr>
            <a:endParaRPr lang="en-GB" altLang="nb-NO"/>
          </a:p>
          <a:p>
            <a:pPr>
              <a:lnSpc>
                <a:spcPct val="80000"/>
              </a:lnSpc>
            </a:pPr>
            <a:endParaRPr lang="en-GB" altLang="nb-NO"/>
          </a:p>
          <a:p>
            <a:pPr marL="0" indent="0">
              <a:lnSpc>
                <a:spcPct val="80000"/>
              </a:lnSpc>
              <a:buNone/>
            </a:pPr>
            <a:r>
              <a:rPr lang="en-GB" altLang="nb-NO" dirty="0"/>
              <a:t> </a:t>
            </a:r>
            <a:r>
              <a:rPr lang="en-GB" altLang="nb-NO" sz="2400" dirty="0"/>
              <a:t>	  </a:t>
            </a:r>
            <a:endParaRPr lang="en-GB" altLang="nb-NO" sz="3200" dirty="0">
              <a:latin typeface="Arial"/>
              <a:cs typeface="Arial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altLang="nb-NO" sz="3200" dirty="0">
                <a:latin typeface="Arial"/>
                <a:cs typeface="Arial"/>
              </a:rPr>
              <a:t>	     </a:t>
            </a:r>
            <a:r>
              <a:rPr lang="en-GB" altLang="nb-NO" sz="3200" b="1" dirty="0" err="1">
                <a:latin typeface="Arial"/>
                <a:cs typeface="Arial"/>
              </a:rPr>
              <a:t>Allergi</a:t>
            </a:r>
            <a:endParaRPr lang="en-GB" altLang="nb-NO" sz="3200" b="1" dirty="0">
              <a:latin typeface="Arial"/>
              <a:cs typeface="Arial"/>
            </a:endParaRPr>
          </a:p>
        </p:txBody>
      </p:sp>
      <p:sp>
        <p:nvSpPr>
          <p:cNvPr id="2" name="Rektangel 1"/>
          <p:cNvSpPr/>
          <p:nvPr/>
        </p:nvSpPr>
        <p:spPr bwMode="auto">
          <a:xfrm>
            <a:off x="6795724" y="1340768"/>
            <a:ext cx="184731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Rektangel 2"/>
          <p:cNvSpPr/>
          <p:nvPr/>
        </p:nvSpPr>
        <p:spPr bwMode="auto">
          <a:xfrm>
            <a:off x="6759720" y="1268760"/>
            <a:ext cx="184731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Rektangel 3"/>
          <p:cNvSpPr/>
          <p:nvPr/>
        </p:nvSpPr>
        <p:spPr bwMode="auto">
          <a:xfrm>
            <a:off x="6363675" y="1124744"/>
            <a:ext cx="184730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Rektangel 7"/>
          <p:cNvSpPr/>
          <p:nvPr/>
        </p:nvSpPr>
        <p:spPr bwMode="auto">
          <a:xfrm>
            <a:off x="8306626" y="1556792"/>
            <a:ext cx="184731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Rektangel 8"/>
          <p:cNvSpPr/>
          <p:nvPr/>
        </p:nvSpPr>
        <p:spPr bwMode="auto">
          <a:xfrm>
            <a:off x="8415903" y="1700808"/>
            <a:ext cx="184731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Rektangel 9"/>
          <p:cNvSpPr/>
          <p:nvPr/>
        </p:nvSpPr>
        <p:spPr bwMode="auto">
          <a:xfrm>
            <a:off x="8559919" y="2276872"/>
            <a:ext cx="184731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Rektangel 12"/>
          <p:cNvSpPr/>
          <p:nvPr/>
        </p:nvSpPr>
        <p:spPr bwMode="auto">
          <a:xfrm>
            <a:off x="7641817" y="2204864"/>
            <a:ext cx="184731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6109748" y="917625"/>
            <a:ext cx="2287525" cy="830997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800"/>
              <a:t>Truet luftvei</a:t>
            </a:r>
          </a:p>
          <a:p>
            <a:r>
              <a:rPr lang="nb-NO" sz="800"/>
              <a:t>Utilstrekkelig respirasjon</a:t>
            </a:r>
          </a:p>
          <a:p>
            <a:r>
              <a:rPr lang="nb-NO" sz="800"/>
              <a:t>Stridor</a:t>
            </a:r>
          </a:p>
          <a:p>
            <a:r>
              <a:rPr lang="nb-NO" sz="800"/>
              <a:t>Sjokk</a:t>
            </a:r>
          </a:p>
          <a:p>
            <a:r>
              <a:rPr lang="nb-NO" sz="800"/>
              <a:t>Barn som ikke reagerer		</a:t>
            </a:r>
          </a:p>
        </p:txBody>
      </p:sp>
      <p:sp>
        <p:nvSpPr>
          <p:cNvPr id="22" name="TekstSylinder 21"/>
          <p:cNvSpPr txBox="1"/>
          <p:nvPr/>
        </p:nvSpPr>
        <p:spPr>
          <a:xfrm>
            <a:off x="6109746" y="2203386"/>
            <a:ext cx="2278880" cy="120032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800"/>
              <a:t>Tungeødem</a:t>
            </a:r>
          </a:p>
          <a:p>
            <a:r>
              <a:rPr lang="nb-NO" sz="800"/>
              <a:t>Ansiktsødem</a:t>
            </a:r>
          </a:p>
          <a:p>
            <a:r>
              <a:rPr lang="nb-NO" sz="800"/>
              <a:t>Klarer ikke å snakke i setninger</a:t>
            </a:r>
          </a:p>
          <a:p>
            <a:r>
              <a:rPr lang="nb-NO" sz="800"/>
              <a:t>Veldig lav Spo2</a:t>
            </a:r>
          </a:p>
          <a:p>
            <a:r>
              <a:rPr lang="nb-NO" sz="800"/>
              <a:t>Nylig oppstått unormal puls</a:t>
            </a:r>
          </a:p>
          <a:p>
            <a:r>
              <a:rPr lang="nb-NO" sz="800"/>
              <a:t>Endret bevissthetsnivå</a:t>
            </a:r>
          </a:p>
          <a:p>
            <a:r>
              <a:rPr lang="nb-NO" sz="800"/>
              <a:t>Sykehistorie med alvorlig allergi</a:t>
            </a:r>
          </a:p>
          <a:p>
            <a:r>
              <a:rPr lang="nb-NO" sz="800"/>
              <a:t>Svært kraftig smerte</a:t>
            </a:r>
          </a:p>
          <a:p>
            <a:r>
              <a:rPr lang="nb-NO" sz="800"/>
              <a:t>Svært kraftig kløe</a:t>
            </a:r>
          </a:p>
        </p:txBody>
      </p:sp>
      <p:sp>
        <p:nvSpPr>
          <p:cNvPr id="23" name="TekstSylinder 22"/>
          <p:cNvSpPr txBox="1"/>
          <p:nvPr/>
        </p:nvSpPr>
        <p:spPr>
          <a:xfrm>
            <a:off x="6096000" y="3846646"/>
            <a:ext cx="2236182" cy="584775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800"/>
              <a:t>Lav Spo2</a:t>
            </a:r>
          </a:p>
          <a:p>
            <a:r>
              <a:rPr lang="nb-NO" sz="800"/>
              <a:t>Utbredt utslett med blemmer eller sekresjon </a:t>
            </a:r>
          </a:p>
          <a:p>
            <a:r>
              <a:rPr lang="nb-NO" sz="800"/>
              <a:t>Moderat smerte</a:t>
            </a:r>
          </a:p>
          <a:p>
            <a:r>
              <a:rPr lang="nb-NO" sz="800"/>
              <a:t>Moderat kløe</a:t>
            </a:r>
          </a:p>
        </p:txBody>
      </p:sp>
      <p:sp>
        <p:nvSpPr>
          <p:cNvPr id="24" name="TekstSylinder 23"/>
          <p:cNvSpPr txBox="1"/>
          <p:nvPr/>
        </p:nvSpPr>
        <p:spPr>
          <a:xfrm>
            <a:off x="6080105" y="5129174"/>
            <a:ext cx="2338162" cy="707886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800"/>
              <a:t>Lokal inflammasjon</a:t>
            </a:r>
          </a:p>
          <a:p>
            <a:pPr algn="ctr"/>
            <a:r>
              <a:rPr lang="nb-NO" sz="800"/>
              <a:t>Nylig oppstått svak smerte</a:t>
            </a:r>
          </a:p>
          <a:p>
            <a:pPr algn="ctr"/>
            <a:r>
              <a:rPr lang="nb-NO" sz="800"/>
              <a:t>Nylig oppstått svak kløe</a:t>
            </a:r>
          </a:p>
          <a:p>
            <a:pPr algn="ctr"/>
            <a:r>
              <a:rPr lang="nb-NO" sz="800"/>
              <a:t>Nylig oppstått problem</a:t>
            </a:r>
          </a:p>
          <a:p>
            <a:endParaRPr lang="nb-NO" sz="800"/>
          </a:p>
        </p:txBody>
      </p:sp>
      <p:sp>
        <p:nvSpPr>
          <p:cNvPr id="15" name="TekstSylinder 14"/>
          <p:cNvSpPr txBox="1"/>
          <p:nvPr/>
        </p:nvSpPr>
        <p:spPr>
          <a:xfrm>
            <a:off x="9090115" y="1394713"/>
            <a:ext cx="1090491" cy="3693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/>
              <a:t>RØD</a:t>
            </a:r>
          </a:p>
        </p:txBody>
      </p:sp>
      <p:sp>
        <p:nvSpPr>
          <p:cNvPr id="26" name="TekstSylinder 25"/>
          <p:cNvSpPr txBox="1"/>
          <p:nvPr/>
        </p:nvSpPr>
        <p:spPr>
          <a:xfrm>
            <a:off x="9092255" y="2924596"/>
            <a:ext cx="1094082" cy="369332"/>
          </a:xfrm>
          <a:prstGeom prst="rect">
            <a:avLst/>
          </a:prstGeom>
          <a:solidFill>
            <a:srgbClr val="FFA000"/>
          </a:solidFill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/>
              <a:t>ORANSJE</a:t>
            </a:r>
            <a:endParaRPr lang="nb-NO" b="1">
              <a:cs typeface="Calibri"/>
            </a:endParaRPr>
          </a:p>
        </p:txBody>
      </p:sp>
      <p:sp>
        <p:nvSpPr>
          <p:cNvPr id="27" name="TekstSylinder 26"/>
          <p:cNvSpPr txBox="1"/>
          <p:nvPr/>
        </p:nvSpPr>
        <p:spPr>
          <a:xfrm>
            <a:off x="9089468" y="4250156"/>
            <a:ext cx="1090490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/>
              <a:t>GUL</a:t>
            </a:r>
            <a:endParaRPr lang="nb-NO" b="1">
              <a:cs typeface="Calibri" panose="020F0502020204030204"/>
            </a:endParaRPr>
          </a:p>
        </p:txBody>
      </p:sp>
      <p:sp>
        <p:nvSpPr>
          <p:cNvPr id="28" name="TekstSylinder 27"/>
          <p:cNvSpPr txBox="1"/>
          <p:nvPr/>
        </p:nvSpPr>
        <p:spPr>
          <a:xfrm>
            <a:off x="9090250" y="5587969"/>
            <a:ext cx="1090490" cy="3693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/>
              <a:t>GRØNN</a:t>
            </a:r>
            <a:endParaRPr lang="nb-NO" b="1">
              <a:cs typeface="Calibri" panose="020F0502020204030204"/>
            </a:endParaRPr>
          </a:p>
        </p:txBody>
      </p:sp>
      <p:sp>
        <p:nvSpPr>
          <p:cNvPr id="29" name="TekstSylinder 28"/>
          <p:cNvSpPr txBox="1"/>
          <p:nvPr/>
        </p:nvSpPr>
        <p:spPr>
          <a:xfrm>
            <a:off x="6760606" y="6299447"/>
            <a:ext cx="102870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/>
              <a:t>BLÅ</a:t>
            </a:r>
            <a:endParaRPr lang="nb-NO" b="1">
              <a:cs typeface="Calibri"/>
            </a:endParaRPr>
          </a:p>
        </p:txBody>
      </p:sp>
      <p:cxnSp>
        <p:nvCxnSpPr>
          <p:cNvPr id="20" name="Rett linje 19"/>
          <p:cNvCxnSpPr/>
          <p:nvPr/>
        </p:nvCxnSpPr>
        <p:spPr bwMode="auto">
          <a:xfrm>
            <a:off x="9201389" y="2394458"/>
            <a:ext cx="51476" cy="476368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Rett pilkobling 24"/>
          <p:cNvCxnSpPr>
            <a:stCxn id="14" idx="3"/>
          </p:cNvCxnSpPr>
          <p:nvPr/>
        </p:nvCxnSpPr>
        <p:spPr bwMode="auto">
          <a:xfrm>
            <a:off x="8397272" y="1333123"/>
            <a:ext cx="208186" cy="339746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23" name="Rett pilkobling 9222"/>
          <p:cNvCxnSpPr>
            <a:stCxn id="14" idx="3"/>
          </p:cNvCxnSpPr>
          <p:nvPr/>
        </p:nvCxnSpPr>
        <p:spPr bwMode="auto">
          <a:xfrm>
            <a:off x="8397272" y="1333124"/>
            <a:ext cx="64170" cy="358385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232" name="Ellipse 9231"/>
          <p:cNvSpPr/>
          <p:nvPr/>
        </p:nvSpPr>
        <p:spPr bwMode="auto">
          <a:xfrm>
            <a:off x="7620226" y="4824454"/>
            <a:ext cx="259765" cy="519351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3" name="Ellipse 9232"/>
          <p:cNvSpPr/>
          <p:nvPr/>
        </p:nvSpPr>
        <p:spPr bwMode="auto">
          <a:xfrm>
            <a:off x="6664582" y="4390414"/>
            <a:ext cx="1155502" cy="30295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>
                <a:latin typeface="Arial" charset="0"/>
              </a:rPr>
              <a:t>Risikogrense</a:t>
            </a:r>
          </a:p>
        </p:txBody>
      </p:sp>
      <p:sp>
        <p:nvSpPr>
          <p:cNvPr id="40" name="Pil høyre 39"/>
          <p:cNvSpPr/>
          <p:nvPr/>
        </p:nvSpPr>
        <p:spPr bwMode="auto">
          <a:xfrm>
            <a:off x="8515946" y="1882806"/>
            <a:ext cx="676398" cy="733663"/>
          </a:xfrm>
          <a:prstGeom prst="rightArrow">
            <a:avLst>
              <a:gd name="adj1" fmla="val 50000"/>
              <a:gd name="adj2" fmla="val 43241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" name="Pil høyre 40"/>
          <p:cNvSpPr/>
          <p:nvPr/>
        </p:nvSpPr>
        <p:spPr bwMode="auto">
          <a:xfrm>
            <a:off x="9326259" y="2880837"/>
            <a:ext cx="245474" cy="733663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Pil høyre 5"/>
          <p:cNvSpPr/>
          <p:nvPr/>
        </p:nvSpPr>
        <p:spPr bwMode="auto">
          <a:xfrm>
            <a:off x="8410649" y="1234328"/>
            <a:ext cx="503605" cy="733663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2" name="Pil høyre 41"/>
          <p:cNvSpPr/>
          <p:nvPr/>
        </p:nvSpPr>
        <p:spPr bwMode="auto">
          <a:xfrm>
            <a:off x="8430137" y="5405544"/>
            <a:ext cx="483011" cy="733663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11" name="Rett pilkobling 10"/>
          <p:cNvCxnSpPr/>
          <p:nvPr/>
        </p:nvCxnSpPr>
        <p:spPr bwMode="auto">
          <a:xfrm>
            <a:off x="7324452" y="308298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Rett pilkobling 16"/>
          <p:cNvCxnSpPr/>
          <p:nvPr/>
        </p:nvCxnSpPr>
        <p:spPr bwMode="auto">
          <a:xfrm>
            <a:off x="7748051" y="2609424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Rett pilkobling 18"/>
          <p:cNvCxnSpPr/>
          <p:nvPr/>
        </p:nvCxnSpPr>
        <p:spPr bwMode="auto">
          <a:xfrm>
            <a:off x="7511008" y="3180006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Rett pilkobling 29"/>
          <p:cNvCxnSpPr/>
          <p:nvPr/>
        </p:nvCxnSpPr>
        <p:spPr bwMode="auto">
          <a:xfrm>
            <a:off x="7658398" y="3132745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16" name="Rett pilkobling 9215"/>
          <p:cNvCxnSpPr/>
          <p:nvPr/>
        </p:nvCxnSpPr>
        <p:spPr bwMode="auto">
          <a:xfrm>
            <a:off x="7168752" y="1633607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217" name="Pil ned 9216"/>
          <p:cNvSpPr/>
          <p:nvPr/>
        </p:nvSpPr>
        <p:spPr bwMode="auto">
          <a:xfrm>
            <a:off x="7734182" y="2922258"/>
            <a:ext cx="484632" cy="978408"/>
          </a:xfrm>
          <a:prstGeom prst="downArrow">
            <a:avLst>
              <a:gd name="adj1" fmla="val 7643"/>
              <a:gd name="adj2" fmla="val 5000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18" name="Pil ned 9217"/>
          <p:cNvSpPr/>
          <p:nvPr/>
        </p:nvSpPr>
        <p:spPr bwMode="auto">
          <a:xfrm>
            <a:off x="8912844" y="2306275"/>
            <a:ext cx="366960" cy="458629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" name="Pil høyre 52"/>
          <p:cNvSpPr/>
          <p:nvPr/>
        </p:nvSpPr>
        <p:spPr bwMode="auto">
          <a:xfrm rot="5400000">
            <a:off x="6958431" y="1600229"/>
            <a:ext cx="396000" cy="733663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" name="Pil høyre 53"/>
          <p:cNvSpPr/>
          <p:nvPr/>
        </p:nvSpPr>
        <p:spPr bwMode="auto">
          <a:xfrm rot="5400000">
            <a:off x="6992687" y="3252504"/>
            <a:ext cx="396000" cy="733663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" name="Pil høyre 58"/>
          <p:cNvSpPr/>
          <p:nvPr/>
        </p:nvSpPr>
        <p:spPr bwMode="auto">
          <a:xfrm rot="5400000">
            <a:off x="7051186" y="4542244"/>
            <a:ext cx="396000" cy="733663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" name="Pil høyre 59"/>
          <p:cNvSpPr/>
          <p:nvPr/>
        </p:nvSpPr>
        <p:spPr bwMode="auto">
          <a:xfrm rot="5400000">
            <a:off x="7086459" y="5690330"/>
            <a:ext cx="396000" cy="733663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" name="Pil høyre 66"/>
          <p:cNvSpPr/>
          <p:nvPr/>
        </p:nvSpPr>
        <p:spPr bwMode="auto">
          <a:xfrm>
            <a:off x="8388102" y="2718204"/>
            <a:ext cx="503605" cy="733663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8" name="Pil høyre 67"/>
          <p:cNvSpPr/>
          <p:nvPr/>
        </p:nvSpPr>
        <p:spPr bwMode="auto">
          <a:xfrm>
            <a:off x="8349927" y="4089391"/>
            <a:ext cx="565388" cy="733663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" name="Bilde 6">
            <a:extLst>
              <a:ext uri="{FF2B5EF4-FFF2-40B4-BE49-F238E27FC236}">
                <a16:creationId xmlns:a16="http://schemas.microsoft.com/office/drawing/2014/main" id="{D570D733-A246-B0D5-EA2B-4828EE3EDD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8" y="2396"/>
            <a:ext cx="2743200" cy="143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38420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1279</Words>
  <Application>Microsoft Office PowerPoint</Application>
  <PresentationFormat>Widescreen</PresentationFormat>
  <Paragraphs>202</Paragraphs>
  <Slides>15</Slides>
  <Notes>13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15</vt:i4>
      </vt:variant>
    </vt:vector>
  </HeadingPairs>
  <TitlesOfParts>
    <vt:vector size="23" baseType="lpstr">
      <vt:lpstr>Abadi</vt:lpstr>
      <vt:lpstr>Arial</vt:lpstr>
      <vt:lpstr>Calibri</vt:lpstr>
      <vt:lpstr>Calibri Light</vt:lpstr>
      <vt:lpstr>Seaford</vt:lpstr>
      <vt:lpstr>Wingdings</vt:lpstr>
      <vt:lpstr>Office-tema</vt:lpstr>
      <vt:lpstr>Office-tema</vt:lpstr>
      <vt:lpstr>PowerPoint-presentasjon</vt:lpstr>
      <vt:lpstr>             Innledning</vt:lpstr>
      <vt:lpstr>Opphavsrettigheter tilhører  Manchester Triage Group</vt:lpstr>
      <vt:lpstr>Historie</vt:lpstr>
      <vt:lpstr> Verdt å vite </vt:lpstr>
      <vt:lpstr> Hovedtrekk  </vt:lpstr>
      <vt:lpstr>       Tidsaspekter MTS i Storbritannia</vt:lpstr>
      <vt:lpstr>Flytskjema er basert på kontaktårsak</vt:lpstr>
      <vt:lpstr>Eksempel på flytskjema</vt:lpstr>
      <vt:lpstr> Allergi</vt:lpstr>
      <vt:lpstr> Allergi</vt:lpstr>
      <vt:lpstr>Allergi</vt:lpstr>
      <vt:lpstr>Risikogrense</vt:lpstr>
      <vt:lpstr> Allergi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Cathrine</dc:creator>
  <cp:lastModifiedBy>Cathrine Wiik</cp:lastModifiedBy>
  <cp:revision>226</cp:revision>
  <dcterms:created xsi:type="dcterms:W3CDTF">2023-01-27T10:20:28Z</dcterms:created>
  <dcterms:modified xsi:type="dcterms:W3CDTF">2023-01-30T21:54:00Z</dcterms:modified>
</cp:coreProperties>
</file>