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93" r:id="rId2"/>
    <p:sldMasterId id="2147483796" r:id="rId3"/>
    <p:sldMasterId id="2147483737" r:id="rId4"/>
  </p:sldMasterIdLst>
  <p:notesMasterIdLst>
    <p:notesMasterId r:id="rId20"/>
  </p:notesMasterIdLst>
  <p:sldIdLst>
    <p:sldId id="272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1" r:id="rId15"/>
    <p:sldId id="260" r:id="rId16"/>
    <p:sldId id="259" r:id="rId17"/>
    <p:sldId id="258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75207-3AA5-EC14-270B-CC47BA544ADA}" v="783" dt="2023-01-27T20:12:07.159"/>
    <p1510:client id="{9ED862DA-C2AE-FB61-45B5-B14E5FBC7FBF}" v="203" dt="2023-01-30T17:37:50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84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7B1A6-E56A-4CCF-BB8E-6F0EF1535553}" type="datetimeFigureOut"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7DB9D-96CB-44CE-BFFB-B97DC536A37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0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0216" indent="-277006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802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5123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9444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3765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8086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2407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67282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1D8A5DE-E7B9-4FBF-A536-71DD34E6CE95}" type="slidenum">
              <a:rPr lang="en-GB" altLang="nb-NO" sz="1300">
                <a:solidFill>
                  <a:schemeClr val="tx1"/>
                </a:solidFill>
              </a:rPr>
              <a:pPr/>
              <a:t>1</a:t>
            </a:fld>
            <a:endParaRPr lang="en-GB" altLang="nb-NO" sz="1300">
              <a:solidFill>
                <a:schemeClr val="tx1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/>
                <a:cs typeface="Arial"/>
              </a:rPr>
              <a:t>Forsøk å skriv kortfattet og konkret. </a:t>
            </a:r>
            <a:endParaRPr lang="nb-NO" altLang="nb-NO">
              <a:latin typeface="Arial"/>
              <a:cs typeface="Arial"/>
            </a:endParaRPr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50277E-F8B8-40C6-A049-F441A9870A7F}" type="slidenum">
              <a:rPr lang="en-GB" alt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/>
                <a:cs typeface="Arial"/>
              </a:rPr>
              <a:t> Ikke ta med tidligere sykehistorie dersom ikke dette er relevant</a:t>
            </a:r>
            <a:r>
              <a:rPr lang="nb-NO" altLang="nb-NO" baseline="0" dirty="0">
                <a:latin typeface="Arial"/>
                <a:cs typeface="Arial"/>
              </a:rPr>
              <a:t> for aktuell henvendelse. Husk at registrering av allergi, relevant medikasjon </a:t>
            </a:r>
            <a:r>
              <a:rPr lang="nb-NO" altLang="nb-NO" baseline="0" dirty="0" err="1">
                <a:latin typeface="Arial"/>
                <a:cs typeface="Arial"/>
              </a:rPr>
              <a:t>etc</a:t>
            </a:r>
            <a:r>
              <a:rPr lang="nb-NO" altLang="nb-NO" baseline="0" dirty="0">
                <a:latin typeface="Arial"/>
                <a:cs typeface="Arial"/>
              </a:rPr>
              <a:t> ikke er en del av selve </a:t>
            </a:r>
            <a:r>
              <a:rPr lang="nb-NO" altLang="nb-NO" baseline="0" dirty="0" err="1">
                <a:latin typeface="Arial"/>
                <a:cs typeface="Arial"/>
              </a:rPr>
              <a:t>triagen</a:t>
            </a:r>
            <a:r>
              <a:rPr lang="nb-NO" altLang="nb-NO" baseline="0" dirty="0">
                <a:latin typeface="Arial"/>
                <a:cs typeface="Arial"/>
              </a:rPr>
              <a:t>.</a:t>
            </a:r>
            <a:endParaRPr lang="nb-NO" altLang="nb-NO" dirty="0">
              <a:latin typeface="Arial"/>
              <a:cs typeface="Arial"/>
            </a:endParaRPr>
          </a:p>
          <a:p>
            <a:r>
              <a:rPr lang="nb-NO" altLang="nb-NO" dirty="0">
                <a:latin typeface="Arial" panose="020B0604020202020204" pitchFamily="34" charset="0"/>
              </a:rPr>
              <a:t>Det er derimot relevant for den totale vurderingen å vite at en pasient med brystsmerter nylig har innlagt </a:t>
            </a:r>
            <a:r>
              <a:rPr lang="nb-NO" altLang="nb-NO" dirty="0" err="1">
                <a:latin typeface="Arial" panose="020B0604020202020204" pitchFamily="34" charset="0"/>
              </a:rPr>
              <a:t>stent</a:t>
            </a:r>
            <a:r>
              <a:rPr lang="nb-NO" altLang="nb-NO" dirty="0">
                <a:latin typeface="Arial" panose="020B0604020202020204" pitchFamily="34" charset="0"/>
              </a:rPr>
              <a:t> </a:t>
            </a:r>
            <a:r>
              <a:rPr lang="nb-NO" altLang="nb-NO" b="0" dirty="0">
                <a:latin typeface="Arial" panose="020B0604020202020204" pitchFamily="34" charset="0"/>
              </a:rPr>
              <a:t>eller har gjennomgått hjerteinfarkt tidligere</a:t>
            </a:r>
            <a:r>
              <a:rPr lang="nb-NO" altLang="nb-NO" dirty="0">
                <a:latin typeface="Arial" panose="020B0604020202020204" pitchFamily="34" charset="0"/>
              </a:rPr>
              <a:t>, eller at en pasient med hodeskade står på blodfortynnende.</a:t>
            </a:r>
          </a:p>
          <a:p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50277E-F8B8-40C6-A049-F441A9870A7F}" type="slidenum">
              <a:rPr lang="en-GB" alt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2919195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256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 err="1">
                <a:latin typeface="Arial" panose="020B0604020202020204" pitchFamily="34" charset="0"/>
              </a:rPr>
              <a:t>Triagekoden</a:t>
            </a:r>
            <a:r>
              <a:rPr lang="nb-NO" altLang="nb-NO" dirty="0">
                <a:latin typeface="Arial" panose="020B0604020202020204" pitchFamily="34" charset="0"/>
              </a:rPr>
              <a:t> skrives slik: </a:t>
            </a:r>
            <a:r>
              <a:rPr lang="nb-NO" altLang="nb-NO" dirty="0" err="1">
                <a:latin typeface="Arial" panose="020B0604020202020204" pitchFamily="34" charset="0"/>
              </a:rPr>
              <a:t>f.eks</a:t>
            </a:r>
            <a:r>
              <a:rPr lang="nb-NO" altLang="nb-NO" dirty="0">
                <a:latin typeface="Arial" panose="020B0604020202020204" pitchFamily="34" charset="0"/>
              </a:rPr>
              <a:t> </a:t>
            </a:r>
            <a:r>
              <a:rPr lang="nb-NO" altLang="nb-NO" dirty="0" err="1">
                <a:latin typeface="Arial" panose="020B0604020202020204" pitchFamily="34" charset="0"/>
              </a:rPr>
              <a:t>Triage</a:t>
            </a:r>
            <a:r>
              <a:rPr lang="nb-NO" altLang="nb-NO" dirty="0">
                <a:latin typeface="Arial" panose="020B0604020202020204" pitchFamily="34" charset="0"/>
              </a:rPr>
              <a:t> 15.3.oransje 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Man kan delegere eller selv utføre tiltak eller undersøkelser etter </a:t>
            </a:r>
            <a:r>
              <a:rPr lang="nb-NO" altLang="nb-NO" dirty="0" err="1">
                <a:latin typeface="Arial" panose="020B0604020202020204" pitchFamily="34" charset="0"/>
              </a:rPr>
              <a:t>triagevurderingen</a:t>
            </a:r>
            <a:r>
              <a:rPr lang="nb-NO" altLang="nb-NO" dirty="0">
                <a:latin typeface="Arial" panose="020B0604020202020204" pitchFamily="34" charset="0"/>
              </a:rPr>
              <a:t>. </a:t>
            </a:r>
            <a:r>
              <a:rPr lang="nb-NO" altLang="nb-NO" dirty="0" err="1">
                <a:latin typeface="Arial" panose="020B0604020202020204" pitchFamily="34" charset="0"/>
              </a:rPr>
              <a:t>F.eks</a:t>
            </a:r>
            <a:r>
              <a:rPr lang="nb-NO" altLang="nb-NO" dirty="0">
                <a:latin typeface="Arial" panose="020B0604020202020204" pitchFamily="34" charset="0"/>
              </a:rPr>
              <a:t>: EKG, BT, U-</a:t>
            </a:r>
            <a:r>
              <a:rPr lang="nb-NO" altLang="nb-NO" dirty="0" err="1">
                <a:latin typeface="Arial" panose="020B0604020202020204" pitchFamily="34" charset="0"/>
              </a:rPr>
              <a:t>stix</a:t>
            </a:r>
            <a:r>
              <a:rPr lang="nb-NO" altLang="nb-NO" dirty="0">
                <a:latin typeface="Arial" panose="020B0604020202020204" pitchFamily="34" charset="0"/>
              </a:rPr>
              <a:t> etc.  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Skriv i </a:t>
            </a:r>
            <a:r>
              <a:rPr lang="nb-NO" altLang="nb-NO" dirty="0" err="1">
                <a:latin typeface="Arial" panose="020B0604020202020204" pitchFamily="34" charset="0"/>
              </a:rPr>
              <a:t>triagenotatet</a:t>
            </a:r>
            <a:r>
              <a:rPr lang="nb-NO" altLang="nb-NO" dirty="0">
                <a:latin typeface="Arial" panose="020B0604020202020204" pitchFamily="34" charset="0"/>
              </a:rPr>
              <a:t> om du </a:t>
            </a:r>
            <a:r>
              <a:rPr lang="nb-NO" altLang="nb-NO" dirty="0" err="1">
                <a:latin typeface="Arial" panose="020B0604020202020204" pitchFamily="34" charset="0"/>
              </a:rPr>
              <a:t>f.eks</a:t>
            </a:r>
            <a:r>
              <a:rPr lang="nb-NO" altLang="nb-NO" dirty="0">
                <a:latin typeface="Arial" panose="020B0604020202020204" pitchFamily="34" charset="0"/>
              </a:rPr>
              <a:t> legger på en elastisk bandasje eller ispose</a:t>
            </a:r>
          </a:p>
          <a:p>
            <a:endParaRPr lang="nb-NO" altLang="nb-NO" dirty="0">
              <a:latin typeface="Arial" panose="020B0604020202020204" pitchFamily="34" charset="0"/>
            </a:endParaRPr>
          </a:p>
          <a:p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2560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0BB915-5551-4BDC-9540-3A51844F055E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Har man gitt </a:t>
            </a:r>
            <a:r>
              <a:rPr lang="nb-NO" altLang="nb-NO" dirty="0" err="1">
                <a:latin typeface="Arial" panose="020B0604020202020204" pitchFamily="34" charset="0"/>
              </a:rPr>
              <a:t>paracet</a:t>
            </a:r>
            <a:r>
              <a:rPr lang="nb-NO" altLang="nb-NO" dirty="0">
                <a:latin typeface="Arial" panose="020B0604020202020204" pitchFamily="34" charset="0"/>
              </a:rPr>
              <a:t> som feber/ smertestillende:,</a:t>
            </a:r>
            <a:r>
              <a:rPr lang="nb-NO" altLang="nb-NO" baseline="0" dirty="0">
                <a:latin typeface="Arial" panose="020B0604020202020204" pitchFamily="34" charset="0"/>
              </a:rPr>
              <a:t> k</a:t>
            </a:r>
            <a:r>
              <a:rPr lang="nb-NO" altLang="nb-NO" dirty="0">
                <a:latin typeface="Arial" panose="020B0604020202020204" pitchFamily="34" charset="0"/>
              </a:rPr>
              <a:t>an man gjøre ny </a:t>
            </a:r>
            <a:r>
              <a:rPr lang="nb-NO" altLang="nb-NO" dirty="0" err="1">
                <a:latin typeface="Arial" panose="020B0604020202020204" pitchFamily="34" charset="0"/>
              </a:rPr>
              <a:t>triage</a:t>
            </a:r>
            <a:r>
              <a:rPr lang="nb-NO" altLang="nb-NO" dirty="0">
                <a:latin typeface="Arial" panose="020B0604020202020204" pitchFamily="34" charset="0"/>
              </a:rPr>
              <a:t> etter at effekten har slått inn</a:t>
            </a:r>
          </a:p>
          <a:p>
            <a:r>
              <a:rPr lang="nb-NO" altLang="nb-NO" b="0" dirty="0">
                <a:latin typeface="Arial" panose="020B0604020202020204" pitchFamily="34" charset="0"/>
              </a:rPr>
              <a:t>Man må</a:t>
            </a:r>
            <a:r>
              <a:rPr lang="nb-NO" altLang="nb-NO" b="0" baseline="0" dirty="0">
                <a:latin typeface="Arial" panose="020B0604020202020204" pitchFamily="34" charset="0"/>
              </a:rPr>
              <a:t> også gjøre en ny </a:t>
            </a:r>
            <a:r>
              <a:rPr lang="nb-NO" altLang="nb-NO" b="0" baseline="0" dirty="0" err="1">
                <a:latin typeface="Arial" panose="020B0604020202020204" pitchFamily="34" charset="0"/>
              </a:rPr>
              <a:t>triage</a:t>
            </a:r>
            <a:r>
              <a:rPr lang="nb-NO" altLang="nb-NO" b="0" baseline="0" dirty="0">
                <a:latin typeface="Arial" panose="020B0604020202020204" pitchFamily="34" charset="0"/>
              </a:rPr>
              <a:t>/vurdering hvis pas blir dårligere, eller bedre.</a:t>
            </a:r>
            <a:endParaRPr lang="nb-NO" altLang="nb-NO" b="0" dirty="0">
              <a:latin typeface="Arial" panose="020B0604020202020204" pitchFamily="34" charset="0"/>
            </a:endParaRPr>
          </a:p>
        </p:txBody>
      </p:sp>
      <p:sp>
        <p:nvSpPr>
          <p:cNvPr id="2765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BE1B7A-95F7-4EEF-B30C-292FE08DE8B9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2969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Prioriteten, altså hastegraden pasienten er tildelt skal ikke påvirkes av hvordan avdelingen er organisert. </a:t>
            </a:r>
          </a:p>
          <a:p>
            <a:r>
              <a:rPr lang="nb-NO" altLang="nb-NO" b="0" strike="noStrike" dirty="0">
                <a:latin typeface="Arial" panose="020B0604020202020204" pitchFamily="34" charset="0"/>
              </a:rPr>
              <a:t>Mangel</a:t>
            </a:r>
            <a:r>
              <a:rPr lang="nb-NO" altLang="nb-NO" b="0" strike="noStrike" baseline="0" dirty="0">
                <a:latin typeface="Arial" panose="020B0604020202020204" pitchFamily="34" charset="0"/>
              </a:rPr>
              <a:t> på rom, tilgjengelige ressurser skal selvsagt ikke gå utover hastegraden til pasienten.</a:t>
            </a:r>
          </a:p>
          <a:p>
            <a:r>
              <a:rPr lang="nb-NO" altLang="nb-NO" b="0" strike="noStrike" baseline="0" dirty="0">
                <a:latin typeface="Arial" panose="020B0604020202020204" pitchFamily="34" charset="0"/>
              </a:rPr>
              <a:t>Dersom det er tatt EKG av en pasient og EKG er sett av lege og vurdert som normalt , skal pasienten ikke få lavere hastegrad for det. EKG er ikke en diskriminator men en undersøkelse som gjøres etter at </a:t>
            </a:r>
            <a:r>
              <a:rPr lang="nb-NO" altLang="nb-NO" b="0" strike="noStrike" baseline="0" dirty="0" err="1">
                <a:latin typeface="Arial" panose="020B0604020202020204" pitchFamily="34" charset="0"/>
              </a:rPr>
              <a:t>triagen</a:t>
            </a:r>
            <a:r>
              <a:rPr lang="nb-NO" altLang="nb-NO" b="0" strike="noStrike" baseline="0" dirty="0">
                <a:latin typeface="Arial" panose="020B0604020202020204" pitchFamily="34" charset="0"/>
              </a:rPr>
              <a:t> er fastsatt.  </a:t>
            </a:r>
          </a:p>
          <a:p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2970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99FF33-9EBD-4440-A266-FCFADFF0EF25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>
                <a:latin typeface="Arial" panose="020B0604020202020204" pitchFamily="34" charset="0"/>
              </a:rPr>
              <a:t>For å utføre en effektiv triagevurdering er det viktig å ha kjennskap til selve hensikten og verdien av systemet</a:t>
            </a:r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06C1F-8F54-481F-800C-21B6297A08A5}" type="slidenum">
              <a:rPr lang="en-GB" alt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92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Man kan kanskje tenke at ettersom </a:t>
            </a:r>
            <a:r>
              <a:rPr lang="nb-NO" altLang="nb-NO" dirty="0" err="1">
                <a:latin typeface="Arial" panose="020B0604020202020204" pitchFamily="34" charset="0"/>
              </a:rPr>
              <a:t>triage</a:t>
            </a:r>
            <a:r>
              <a:rPr lang="nb-NO" altLang="nb-NO" dirty="0">
                <a:latin typeface="Arial" panose="020B0604020202020204" pitchFamily="34" charset="0"/>
              </a:rPr>
              <a:t> er såpass styrt, kan dette gjøres av «</a:t>
            </a:r>
            <a:r>
              <a:rPr lang="nb-NO" altLang="nb-NO" dirty="0" err="1">
                <a:latin typeface="Arial" panose="020B0604020202020204" pitchFamily="34" charset="0"/>
              </a:rPr>
              <a:t>hvermansen</a:t>
            </a:r>
            <a:r>
              <a:rPr lang="nb-NO" altLang="nb-NO" dirty="0">
                <a:latin typeface="Arial" panose="020B0604020202020204" pitchFamily="34" charset="0"/>
              </a:rPr>
              <a:t>». Slik er det ikke!  Her må man vite hva den spesielle diskriminatoren betyr, og man må ha god </a:t>
            </a:r>
            <a:r>
              <a:rPr lang="nb-NO" altLang="nb-NO">
                <a:latin typeface="Arial" panose="020B0604020202020204" pitchFamily="34" charset="0"/>
              </a:rPr>
              <a:t>klinisk kunnskap</a:t>
            </a:r>
            <a:endParaRPr lang="nb-NO" altLang="nb-NO" dirty="0">
              <a:latin typeface="Arial" panose="020B0604020202020204" pitchFamily="34" charset="0"/>
            </a:endParaRPr>
          </a:p>
          <a:p>
            <a:r>
              <a:rPr lang="nb-NO" altLang="nb-NO" dirty="0">
                <a:latin typeface="Arial" panose="020B0604020202020204" pitchFamily="34" charset="0"/>
              </a:rPr>
              <a:t>Man må stille spørsmålene som skal utelukke diskriminatorene på en ryddig og riktig måte. Hvordan er magesmerten din, stråler den bak i ryggen?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Spør: «Har du smerter i brystet hvis du trekker pusten dypt inn?» i stedet for «Har du respiratoriske smerter?». </a:t>
            </a:r>
          </a:p>
          <a:p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92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BFB09A-6BC4-4625-B124-A3725C2E228F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>
                <a:latin typeface="Arial" panose="020B0604020202020204" pitchFamily="34" charset="0"/>
              </a:rPr>
              <a:t>Denne sykepleieren her har nok ikke det som kreves av en triagutøver….</a:t>
            </a:r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0E43CD-FF49-4A9B-B9BA-639A5C8D181F}" type="slidenum">
              <a:rPr lang="en-GB" alt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33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Det er lett å være litt for grei og lyttende. Men forsinkelsen skjer når man begynner å gjøre andre ting som ikke har med </a:t>
            </a:r>
            <a:r>
              <a:rPr lang="nb-NO" altLang="nb-NO" dirty="0" err="1">
                <a:latin typeface="Arial" panose="020B0604020202020204" pitchFamily="34" charset="0"/>
              </a:rPr>
              <a:t>triage</a:t>
            </a:r>
            <a:r>
              <a:rPr lang="nb-NO" altLang="nb-NO" dirty="0">
                <a:latin typeface="Arial" panose="020B0604020202020204" pitchFamily="34" charset="0"/>
              </a:rPr>
              <a:t> å gjøre</a:t>
            </a:r>
            <a:r>
              <a:rPr lang="nb-NO" altLang="nb-NO" b="0" dirty="0">
                <a:latin typeface="Arial" panose="020B0604020202020204" pitchFamily="34" charset="0"/>
              </a:rPr>
              <a:t>, </a:t>
            </a:r>
            <a:r>
              <a:rPr lang="nb-NO" altLang="nb-NO" b="0" dirty="0">
                <a:solidFill>
                  <a:srgbClr val="FF0000"/>
                </a:solidFill>
                <a:latin typeface="Arial" panose="020B0604020202020204" pitchFamily="34" charset="0"/>
              </a:rPr>
              <a:t>eller begynner å stille pasienten spørsmål som ikke kreves for å få en hastegrad</a:t>
            </a:r>
          </a:p>
          <a:p>
            <a:endParaRPr lang="nb-NO" altLang="nb-NO" b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094F2A-A38C-4FDC-997F-BBF2EA90A00A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53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Nå går vi over på selve </a:t>
            </a:r>
            <a:r>
              <a:rPr lang="nb-NO" altLang="nb-NO" dirty="0" err="1">
                <a:latin typeface="Arial" panose="020B0604020202020204" pitchFamily="34" charset="0"/>
              </a:rPr>
              <a:t>triagekonsultasjonen</a:t>
            </a:r>
            <a:r>
              <a:rPr lang="nb-NO" altLang="nb-NO" dirty="0">
                <a:latin typeface="Arial" panose="020B0604020202020204" pitchFamily="34" charset="0"/>
              </a:rPr>
              <a:t>. Hvordan går denne til? 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Hvilke inntrykk får du av pasienten ved</a:t>
            </a:r>
            <a:r>
              <a:rPr lang="nb-NO" altLang="nb-NO" baseline="0" dirty="0">
                <a:latin typeface="Arial" panose="020B0604020202020204" pitchFamily="34" charset="0"/>
              </a:rPr>
              <a:t> ankomst?</a:t>
            </a:r>
            <a:endParaRPr lang="nb-NO" altLang="nb-NO" dirty="0">
              <a:latin typeface="Arial" panose="020B0604020202020204" pitchFamily="34" charset="0"/>
            </a:endParaRPr>
          </a:p>
          <a:p>
            <a:r>
              <a:rPr lang="nb-NO" altLang="nb-NO" dirty="0">
                <a:latin typeface="Arial" panose="020B0604020202020204" pitchFamily="34" charset="0"/>
              </a:rPr>
              <a:t>Kom med eksempler: Halter, grimaserer, holder seg på magen, gråter, snakker i mobilen etc. Allerede nå har du fått et inntrykk av hvordan pasienten har det. </a:t>
            </a:r>
          </a:p>
          <a:p>
            <a:r>
              <a:rPr lang="nb-NO" altLang="nb-NO" dirty="0">
                <a:latin typeface="Arial" panose="020B0604020202020204" pitchFamily="34" charset="0"/>
              </a:rPr>
              <a:t>Man kan </a:t>
            </a:r>
            <a:r>
              <a:rPr lang="nb-NO" altLang="nb-NO" dirty="0" err="1">
                <a:latin typeface="Arial" panose="020B0604020202020204" pitchFamily="34" charset="0"/>
              </a:rPr>
              <a:t>f.eks</a:t>
            </a:r>
            <a:r>
              <a:rPr lang="nb-NO" altLang="nb-NO" dirty="0">
                <a:latin typeface="Arial" panose="020B0604020202020204" pitchFamily="34" charset="0"/>
              </a:rPr>
              <a:t> starte </a:t>
            </a:r>
            <a:r>
              <a:rPr lang="nb-NO" altLang="nb-NO" dirty="0" err="1">
                <a:latin typeface="Arial" panose="020B0604020202020204" pitchFamily="34" charset="0"/>
              </a:rPr>
              <a:t>triage</a:t>
            </a:r>
            <a:r>
              <a:rPr lang="nb-NO" altLang="nb-NO" dirty="0">
                <a:latin typeface="Arial" panose="020B0604020202020204" pitchFamily="34" charset="0"/>
              </a:rPr>
              <a:t> notatet slik: Kommer haltende, holder seg på magen, gråter i mors armer </a:t>
            </a:r>
            <a:r>
              <a:rPr lang="nb-NO" altLang="nb-NO" dirty="0" err="1">
                <a:latin typeface="Arial" panose="020B0604020202020204" pitchFamily="34" charset="0"/>
              </a:rPr>
              <a:t>etc</a:t>
            </a:r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F4D5A0-115D-4808-8978-8FF485699A96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Her menes kort sykehistorie, ikke spør eller vær for opptatt av tidligere sykehistorie dersom dette ikke er relevant for dette besøket. </a:t>
            </a:r>
          </a:p>
          <a:p>
            <a:r>
              <a:rPr lang="nb-NO" altLang="nb-NO" b="0" dirty="0">
                <a:latin typeface="Arial" panose="020B0604020202020204" pitchFamily="34" charset="0"/>
              </a:rPr>
              <a:t>Innled samtalen med at du skal gjøre en kort vurdering og stille noen spørsmål, og at pasienten skal få nøyere undersøkelse av lege/</a:t>
            </a:r>
            <a:r>
              <a:rPr lang="nb-NO" altLang="nb-NO" b="0" dirty="0" err="1">
                <a:latin typeface="Arial" panose="020B0604020202020204" pitchFamily="34" charset="0"/>
              </a:rPr>
              <a:t>spl</a:t>
            </a:r>
            <a:r>
              <a:rPr lang="nb-NO" altLang="nb-NO" b="0" dirty="0">
                <a:latin typeface="Arial" panose="020B0604020202020204" pitchFamily="34" charset="0"/>
              </a:rPr>
              <a:t> etterpå.</a:t>
            </a:r>
          </a:p>
          <a:p>
            <a:r>
              <a:rPr lang="nb-NO" altLang="nb-NO" b="0" dirty="0">
                <a:solidFill>
                  <a:srgbClr val="FF0000"/>
                </a:solidFill>
                <a:latin typeface="Arial" panose="020B0604020202020204" pitchFamily="34" charset="0"/>
              </a:rPr>
              <a:t>Har man innleggelsesskriv (akuttmottak) så les dette, og spør så om det stemmer at pasienter kommer </a:t>
            </a:r>
            <a:r>
              <a:rPr lang="nb-NO" altLang="nb-NO" b="0" dirty="0" err="1">
                <a:solidFill>
                  <a:srgbClr val="FF0000"/>
                </a:solidFill>
                <a:latin typeface="Arial" panose="020B0604020202020204" pitchFamily="34" charset="0"/>
              </a:rPr>
              <a:t>pga</a:t>
            </a:r>
            <a:r>
              <a:rPr lang="nb-NO" altLang="nb-NO" b="0" dirty="0">
                <a:solidFill>
                  <a:srgbClr val="FF0000"/>
                </a:solidFill>
                <a:latin typeface="Arial" panose="020B0604020202020204" pitchFamily="34" charset="0"/>
              </a:rPr>
              <a:t> vondt i magen, for eksempel,</a:t>
            </a:r>
            <a:r>
              <a:rPr lang="nb-NO" altLang="nb-NO" b="0" baseline="0" dirty="0">
                <a:solidFill>
                  <a:srgbClr val="FF0000"/>
                </a:solidFill>
                <a:latin typeface="Arial" panose="020B0604020202020204" pitchFamily="34" charset="0"/>
              </a:rPr>
              <a:t> eller om det er noe annet som plager ham mest nå.</a:t>
            </a:r>
            <a:r>
              <a:rPr lang="nb-NO" altLang="nb-NO" b="0" dirty="0">
                <a:solidFill>
                  <a:srgbClr val="FF0000"/>
                </a:solidFill>
                <a:latin typeface="Arial" panose="020B0604020202020204" pitchFamily="34" charset="0"/>
              </a:rPr>
              <a:t> Eller hør på rapport fra</a:t>
            </a:r>
            <a:r>
              <a:rPr lang="nb-NO" altLang="nb-NO" b="0" baseline="0" dirty="0">
                <a:solidFill>
                  <a:srgbClr val="FF0000"/>
                </a:solidFill>
                <a:latin typeface="Arial" panose="020B0604020202020204" pitchFamily="34" charset="0"/>
              </a:rPr>
              <a:t> ambulansepersonellet</a:t>
            </a:r>
            <a:r>
              <a:rPr lang="nb-NO" altLang="nb-NO" b="1" baseline="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nb-NO" altLang="nb-NO" b="0" baseline="0" dirty="0">
                <a:solidFill>
                  <a:srgbClr val="FF0000"/>
                </a:solidFill>
                <a:latin typeface="Arial" panose="020B0604020202020204" pitchFamily="34" charset="0"/>
              </a:rPr>
              <a:t>og referer til denne.</a:t>
            </a:r>
            <a:endParaRPr lang="nb-NO" altLang="nb-NO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0A9433-E222-48B7-B8B5-F1F2BD3AE8C0}" type="slidenum">
              <a:rPr lang="en-GB" altLang="nb-NO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>
                <a:latin typeface="Arial" panose="020B0604020202020204" pitchFamily="34" charset="0"/>
              </a:rPr>
              <a:t>Vi vet at det ikke alltid er like lett å sile ut det ene problemet som plager pasienten mest. Det hender ofte en pasient har flere plager. Spør hvilket symptom som er mest fremtredende for å velge riktig flytskjema. </a:t>
            </a:r>
            <a:r>
              <a:rPr lang="nb-NO" altLang="nb-NO" b="0" dirty="0" err="1">
                <a:latin typeface="Arial" panose="020B0604020202020204" pitchFamily="34" charset="0"/>
              </a:rPr>
              <a:t>Evt</a:t>
            </a:r>
            <a:r>
              <a:rPr lang="nb-NO" altLang="nb-NO" b="0" dirty="0">
                <a:latin typeface="Arial" panose="020B0604020202020204" pitchFamily="34" charset="0"/>
              </a:rPr>
              <a:t> vurder hvilket symptom du som erfaren sykepleier mener</a:t>
            </a:r>
            <a:r>
              <a:rPr lang="nb-NO" altLang="nb-NO" b="0" baseline="0" dirty="0">
                <a:latin typeface="Arial" panose="020B0604020202020204" pitchFamily="34" charset="0"/>
              </a:rPr>
              <a:t> er</a:t>
            </a:r>
            <a:r>
              <a:rPr lang="nb-NO" altLang="nb-NO" b="0" dirty="0">
                <a:latin typeface="Arial" panose="020B0604020202020204" pitchFamily="34" charset="0"/>
              </a:rPr>
              <a:t> det mest alvorlige</a:t>
            </a:r>
            <a:r>
              <a:rPr lang="nb-NO" altLang="nb-NO" b="0" baseline="0" dirty="0">
                <a:latin typeface="Arial" panose="020B0604020202020204" pitchFamily="34" charset="0"/>
              </a:rPr>
              <a:t> symptomet.</a:t>
            </a:r>
          </a:p>
          <a:p>
            <a:r>
              <a:rPr lang="nb-NO" altLang="nb-NO" b="0" baseline="0" dirty="0">
                <a:latin typeface="Arial" panose="020B0604020202020204" pitchFamily="34" charset="0"/>
              </a:rPr>
              <a:t>Valg av riktig flytskjema er svært viktig for å komme fram til riktig hastegrad! Gi eksempel: for eksempel å velge </a:t>
            </a:r>
            <a:r>
              <a:rPr lang="nb-NO" altLang="nb-NO" b="0" baseline="0" dirty="0" err="1">
                <a:latin typeface="Arial" panose="020B0604020202020204" pitchFamily="34" charset="0"/>
              </a:rPr>
              <a:t>abcesser</a:t>
            </a:r>
            <a:r>
              <a:rPr lang="nb-NO" altLang="nb-NO" b="0" baseline="0" dirty="0">
                <a:latin typeface="Arial" panose="020B0604020202020204" pitchFamily="34" charset="0"/>
              </a:rPr>
              <a:t> og lokale infeksjoner i stedet for ekstremitetsproblem: samme pas vil kunne få gul hastegrad i førstnevnte og grønn i sistnevnte (for eksempel smerter ved bevegelse av ledd, varmt ledd)</a:t>
            </a:r>
            <a:endParaRPr lang="nb-NO" altLang="nb-NO" b="0" dirty="0">
              <a:latin typeface="Arial" panose="020B0604020202020204" pitchFamily="34" charset="0"/>
            </a:endParaRPr>
          </a:p>
        </p:txBody>
      </p:sp>
      <p:sp>
        <p:nvSpPr>
          <p:cNvPr id="194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B1B6BC-3110-4877-9BF0-C9F5B4E332D0}" type="slidenum">
              <a:rPr lang="en-GB" altLang="nb-NO" smtClean="0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54063"/>
            <a:ext cx="6710363" cy="377507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dirty="0">
              <a:latin typeface="Arial" panose="020B0604020202020204" pitchFamily="34" charset="0"/>
            </a:endParaRPr>
          </a:p>
          <a:p>
            <a:r>
              <a:rPr lang="nb-NO" altLang="nb-NO" dirty="0">
                <a:latin typeface="Arial" panose="020B0604020202020204" pitchFamily="34" charset="0"/>
              </a:rPr>
              <a:t>Når man har funnet flytskjema starter selve jobben med å finne pasientens hastegrad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1200" dirty="0">
                <a:ea typeface="ＭＳ Ｐゴシック" panose="020B0600070205080204" pitchFamily="34" charset="-128"/>
              </a:rPr>
              <a:t>Fokuserte</a:t>
            </a:r>
            <a:r>
              <a:rPr lang="nb-NO" altLang="nb-NO" sz="1200" baseline="0" dirty="0">
                <a:ea typeface="ＭＳ Ｐゴシック" panose="020B0600070205080204" pitchFamily="34" charset="-128"/>
              </a:rPr>
              <a:t> spørsmål: </a:t>
            </a:r>
            <a:r>
              <a:rPr lang="nb-NO" altLang="nb-NO" sz="1200" b="1" dirty="0">
                <a:ea typeface="ＭＳ Ｐゴシック" panose="020B0600070205080204" pitchFamily="34" charset="-128"/>
              </a:rPr>
              <a:t>Dette er hvor </a:t>
            </a:r>
            <a:r>
              <a:rPr lang="nb-NO" altLang="nb-NO" sz="1200" b="1" dirty="0" err="1">
                <a:ea typeface="ＭＳ Ｐゴシック" panose="020B0600070205080204" pitchFamily="34" charset="-128"/>
              </a:rPr>
              <a:t>triagesykepleiers</a:t>
            </a:r>
            <a:r>
              <a:rPr lang="nb-NO" altLang="nb-NO" sz="1200" b="1" dirty="0">
                <a:ea typeface="ＭＳ Ｐゴシック" panose="020B0600070205080204" pitchFamily="34" charset="-128"/>
              </a:rPr>
              <a:t> kunnskap og ferdigheter er viktigst! </a:t>
            </a:r>
            <a:r>
              <a:rPr lang="nb-NO" altLang="nb-NO" sz="1200" dirty="0">
                <a:ea typeface="ＭＳ Ｐゴシック" panose="020B0600070205080204" pitchFamily="34" charset="-128"/>
              </a:rPr>
              <a:t>For</a:t>
            </a:r>
            <a:r>
              <a:rPr lang="nb-NO" altLang="nb-NO" sz="1200" baseline="0" dirty="0">
                <a:ea typeface="ＭＳ Ｐゴシック" panose="020B0600070205080204" pitchFamily="34" charset="-128"/>
              </a:rPr>
              <a:t> å kunne utelukke den enkelte diskriminatoren MÅ sykepleier stille fokuserte spørsmål som er lett å forstå for pasienten. Ikke bruk medisinske termer her, men spør </a:t>
            </a:r>
            <a:r>
              <a:rPr lang="nb-NO" altLang="nb-NO" sz="1200" baseline="0" dirty="0" err="1">
                <a:ea typeface="ＭＳ Ｐゴシック" panose="020B0600070205080204" pitchFamily="34" charset="-128"/>
              </a:rPr>
              <a:t>f.eks</a:t>
            </a:r>
            <a:r>
              <a:rPr lang="nb-NO" altLang="nb-NO" sz="1200" baseline="0" dirty="0">
                <a:ea typeface="ＭＳ Ｐゴシック" panose="020B0600070205080204" pitchFamily="34" charset="-128"/>
              </a:rPr>
              <a:t>: Har du god følelse i benet? Står du på medisiner som gjør at immunforsvaret ditt er svekket? Er det smertefullt å puste?</a:t>
            </a:r>
            <a:endParaRPr lang="nb-NO" altLang="nb-NO" sz="1200" dirty="0">
              <a:ea typeface="ＭＳ Ｐゴシック" panose="020B060007020508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1200" dirty="0">
                <a:ea typeface="ＭＳ Ｐゴシック" panose="020B0600070205080204" pitchFamily="34" charset="-128"/>
              </a:rPr>
              <a:t>Fokuserte spørsmål kan benyttes for å innhente flere detaljer slik som problemets varighet, skademekanikk, faste medikamenter, </a:t>
            </a:r>
            <a:r>
              <a:rPr lang="nb-NO" altLang="nb-NO" sz="1200" dirty="0" err="1">
                <a:ea typeface="ＭＳ Ｐゴシック" panose="020B0600070205080204" pitchFamily="34" charset="-128"/>
              </a:rPr>
              <a:t>osv</a:t>
            </a:r>
            <a:endParaRPr lang="nb-NO" altLang="nb-NO" sz="1200" dirty="0">
              <a:ea typeface="ＭＳ Ｐゴシック" panose="020B0600070205080204" pitchFamily="34" charset="-128"/>
            </a:endParaRPr>
          </a:p>
          <a:p>
            <a:endParaRPr lang="nb-NO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8968-56F2-4421-9A6B-3689614B88E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13675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D3B1-9804-4886-B5CA-0AC7C26CFCDB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91584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F24E-D456-464F-A1CF-794BBA5CAF5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61861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8AB13-A056-46AD-B480-252E44A152D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13577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AE37-5B01-458B-B7E8-8A5F2C9BD71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2942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D134-73CE-47A3-85A4-D7B361C191B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13332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26DE-AF01-4BF2-9DE0-7F18838DD46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47293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D6006-439D-4A03-82BD-BE137996397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344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0BF5-C003-4B43-96BA-19E4AF2368A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94727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BAD2E-7BC8-4079-9839-AF1F1332DB9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281715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C77B-9280-4C0A-83A6-A7F1E5BFC64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5550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DD2A-44ED-485C-A379-4CCF7DAAE09E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08710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6B10-0931-4F05-B4DB-7E06D4A85F40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02524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CD8-8702-4787-88A7-95ADF8E4EEB1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16360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42-D40D-4CB2-82DA-05F83D5E59B9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82973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6E6-BF68-43F9-B7BD-A296E29413D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52034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7C95-CD6C-494A-9D20-6F487803505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417054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FC09-5440-43CF-BC2B-7A6791F6A827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778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6C83-CA8F-46FA-92E1-E40F594FD98E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66287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D183-EF63-4054-A7E7-EDBA6212177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97460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4C49-3F3E-4921-9186-E06FBA70049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67419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6124-7809-4B90-8EA2-260D81870CE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741092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89EAD-AF38-453C-A4AB-6E336A090B8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6144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8593-235D-4AEA-AB28-E5EB0ADCE5A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277813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F0B5-55DB-4896-8638-E1EDD503B5D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218187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92E4-F270-4BFB-83B4-39607B5D042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232227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FDFB-CFDC-4C8F-8187-819FB7168E3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766837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01AF-8ED4-44E2-B625-52618FE1E23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3272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27DD-5534-4A22-B205-3FB4342FC68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438765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AFD3-E52A-4B47-98DC-1E25D150CAD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3687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4A5-F96E-4D2D-A59B-ED1B086760C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277575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C0AA-6953-4CB8-B778-38196F61AD0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88921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6E0B-6DA6-47F5-BB07-6340B1BB577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175487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636C-286D-46D4-A4A1-4CD012ECC4F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466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F358E-1386-4751-A14E-D6E1B670A6C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FCD8-8702-4787-88A7-95ADF8E4EEB1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6585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0CE2D9-761B-4612-84E3-1E1F75BB7A8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C4A8D4C-CE85-EE33-2549-9C46FFBEF8BC}"/>
              </a:ext>
            </a:extLst>
          </p:cNvPr>
          <p:cNvSpPr txBox="1"/>
          <p:nvPr/>
        </p:nvSpPr>
        <p:spPr>
          <a:xfrm>
            <a:off x="227652" y="1537851"/>
            <a:ext cx="4729019" cy="377340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kern="1200" dirty="0">
                <a:latin typeface="Arial"/>
                <a:ea typeface="+mj-ea"/>
                <a:cs typeface="Arial"/>
              </a:rPr>
              <a:t>TRIAGEHENDELSEN</a:t>
            </a:r>
            <a:endParaRPr lang="en-US" sz="3400" kern="1200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 dirty="0" err="1">
                <a:latin typeface="Arial"/>
                <a:ea typeface="+mj-ea"/>
                <a:cs typeface="Arial"/>
              </a:rPr>
              <a:t>Hvordan</a:t>
            </a:r>
            <a:r>
              <a:rPr lang="en-US" sz="3400" kern="1200" dirty="0">
                <a:latin typeface="Arial"/>
                <a:ea typeface="+mj-ea"/>
                <a:cs typeface="Arial"/>
              </a:rPr>
              <a:t> </a:t>
            </a:r>
            <a:r>
              <a:rPr lang="en-US" sz="3400" kern="1200" dirty="0" err="1">
                <a:latin typeface="Arial"/>
                <a:ea typeface="+mj-ea"/>
                <a:cs typeface="Arial"/>
              </a:rPr>
              <a:t>utføre</a:t>
            </a:r>
            <a:r>
              <a:rPr lang="en-US" sz="3400" kern="1200" dirty="0">
                <a:latin typeface="Arial"/>
                <a:ea typeface="+mj-ea"/>
                <a:cs typeface="Arial"/>
              </a:rPr>
              <a:t> </a:t>
            </a:r>
            <a:endParaRPr lang="en-US" sz="3400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dirty="0">
                <a:latin typeface="Arial"/>
                <a:ea typeface="+mj-ea"/>
                <a:cs typeface="Arial"/>
              </a:rPr>
              <a:t>En </a:t>
            </a:r>
            <a:r>
              <a:rPr lang="en-US" sz="3400" kern="1200" dirty="0" err="1">
                <a:latin typeface="Arial"/>
                <a:ea typeface="+mj-ea"/>
                <a:cs typeface="Arial"/>
              </a:rPr>
              <a:t>effektiv</a:t>
            </a:r>
            <a:r>
              <a:rPr lang="en-US" sz="3400" kern="1200" dirty="0">
                <a:latin typeface="Arial"/>
                <a:ea typeface="+mj-ea"/>
                <a:cs typeface="Arial"/>
              </a:rPr>
              <a:t> </a:t>
            </a:r>
            <a:endParaRPr lang="en-US" dirty="0">
              <a:latin typeface="Calibri" panose="020F0502020204030204"/>
              <a:ea typeface="+mj-ea"/>
              <a:cs typeface="Calibri" panose="020F0502020204030204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 dirty="0" err="1">
                <a:latin typeface="Arial"/>
                <a:ea typeface="+mj-ea"/>
                <a:cs typeface="Arial"/>
              </a:rPr>
              <a:t>triagevurdering</a:t>
            </a:r>
            <a:r>
              <a:rPr lang="en-US" sz="3400" kern="1200" dirty="0">
                <a:latin typeface="Arial"/>
                <a:ea typeface="+mj-ea"/>
                <a:cs typeface="Arial"/>
              </a:rPr>
              <a:t>?</a:t>
            </a:r>
            <a:endParaRPr lang="en-US" dirty="0">
              <a:ea typeface="+mj-ea"/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Bilde 14">
            <a:extLst>
              <a:ext uri="{FF2B5EF4-FFF2-40B4-BE49-F238E27FC236}">
                <a16:creationId xmlns:a16="http://schemas.microsoft.com/office/drawing/2014/main" id="{AACB043F-DE0F-5E6E-5866-A12644061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751" y="1922628"/>
            <a:ext cx="5708649" cy="298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6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0839" y="851623"/>
            <a:ext cx="9087674" cy="974974"/>
          </a:xfrm>
        </p:spPr>
        <p:txBody>
          <a:bodyPr/>
          <a:lstStyle/>
          <a:p>
            <a:pPr algn="ctr" eaLnBrk="1" hangingPunct="1"/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Triagekonsultasjonen</a:t>
            </a:r>
            <a:endParaRPr lang="nb-NO" altLang="nb-NO" sz="4000" b="1">
              <a:latin typeface="Arial"/>
              <a:ea typeface="MS PGothic"/>
              <a:cs typeface="Arial"/>
            </a:endParaRPr>
          </a:p>
        </p:txBody>
      </p:sp>
      <p:sp>
        <p:nvSpPr>
          <p:cNvPr id="22531" name="Plassholder for innhold 3"/>
          <p:cNvSpPr>
            <a:spLocks noGrp="1"/>
          </p:cNvSpPr>
          <p:nvPr>
            <p:ph idx="1"/>
          </p:nvPr>
        </p:nvSpPr>
        <p:spPr>
          <a:xfrm>
            <a:off x="1376364" y="1772816"/>
            <a:ext cx="9404596" cy="512476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None/>
            </a:pPr>
            <a:endParaRPr lang="nb-NO" altLang="nb-NO" sz="2800" dirty="0">
              <a:latin typeface="Arial"/>
              <a:ea typeface="MS PGothic"/>
              <a:cs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Dokumentasjon skal være tydelig og</a:t>
            </a:r>
            <a:r>
              <a:rPr lang="nb-NO" altLang="nb-NO" sz="2800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nb-NO" altLang="nb-NO" sz="2800" dirty="0">
                <a:latin typeface="Arial"/>
                <a:ea typeface="MS PGothic"/>
                <a:cs typeface="Arial"/>
              </a:rPr>
              <a:t>konsis, og man skal som minimum dokumentere:</a:t>
            </a:r>
            <a:endParaRPr lang="nb-NO" sz="2800" dirty="0">
              <a:latin typeface="Calibri" panose="020F0502020204030204"/>
              <a:ea typeface="MS PGothic"/>
              <a:cs typeface="Calibri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Valg av flytskjema og diskriminator</a:t>
            </a:r>
            <a:endParaRPr lang="nb-NO" sz="2800" dirty="0">
              <a:latin typeface="Calibri" panose="020F0502020204030204"/>
              <a:ea typeface="MS PGothic"/>
              <a:cs typeface="Calibri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Hastegrad</a:t>
            </a:r>
            <a:endParaRPr lang="nb-NO" sz="2800" dirty="0">
              <a:latin typeface="Calibri" panose="020F0502020204030204"/>
              <a:ea typeface="MS PGothic"/>
              <a:cs typeface="Calibri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Smertescore når aktuelt</a:t>
            </a:r>
            <a:endParaRPr lang="nb-NO" sz="2800" dirty="0">
              <a:latin typeface="Calibri" panose="020F0502020204030204"/>
              <a:ea typeface="MS PGothic"/>
              <a:cs typeface="Calibri" panose="020F0502020204030204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nb-NO" altLang="nb-NO" sz="160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396AF1C8-E3BE-CFDA-0196-E3EC3ADAE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8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0839" y="851623"/>
            <a:ext cx="9087674" cy="974974"/>
          </a:xfrm>
        </p:spPr>
        <p:txBody>
          <a:bodyPr/>
          <a:lstStyle/>
          <a:p>
            <a:pPr algn="ctr" eaLnBrk="1" hangingPunct="1"/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Triagekonsultasjonen</a:t>
            </a:r>
            <a:endParaRPr lang="nb-NO" altLang="nb-NO" sz="4000" b="1">
              <a:latin typeface="Arial"/>
              <a:ea typeface="MS PGothic"/>
              <a:cs typeface="Arial"/>
            </a:endParaRPr>
          </a:p>
        </p:txBody>
      </p:sp>
      <p:sp>
        <p:nvSpPr>
          <p:cNvPr id="22531" name="Plassholder for innhold 3"/>
          <p:cNvSpPr>
            <a:spLocks noGrp="1"/>
          </p:cNvSpPr>
          <p:nvPr>
            <p:ph idx="1"/>
          </p:nvPr>
        </p:nvSpPr>
        <p:spPr>
          <a:xfrm>
            <a:off x="1376364" y="1772816"/>
            <a:ext cx="9404596" cy="5124768"/>
          </a:xfrm>
        </p:spPr>
        <p:txBody>
          <a:bodyPr/>
          <a:lstStyle/>
          <a:p>
            <a:pPr marL="685800" lvl="2" indent="0">
              <a:lnSpc>
                <a:spcPct val="100000"/>
              </a:lnSpc>
              <a:buNone/>
            </a:pPr>
            <a:endParaRPr lang="nb-NO" sz="2800" dirty="0">
              <a:latin typeface="Arial"/>
              <a:ea typeface="MS PGothic"/>
              <a:cs typeface="Arial"/>
            </a:endParaRPr>
          </a:p>
          <a:p>
            <a:pPr marL="685800" lvl="2" indent="0">
              <a:lnSpc>
                <a:spcPct val="100000"/>
              </a:lnSpc>
              <a:buNone/>
            </a:pPr>
            <a:r>
              <a:rPr lang="nb-NO" sz="2800" dirty="0">
                <a:latin typeface="Arial"/>
                <a:ea typeface="MS PGothic"/>
                <a:cs typeface="Arial"/>
              </a:rPr>
              <a:t>Ta evt. også</a:t>
            </a:r>
            <a:r>
              <a:rPr lang="nb-NO" sz="2800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 </a:t>
            </a:r>
            <a:r>
              <a:rPr lang="nb-NO" sz="2800" dirty="0">
                <a:latin typeface="Arial"/>
                <a:ea typeface="MS PGothic"/>
                <a:cs typeface="Arial"/>
              </a:rPr>
              <a:t>med registrering av følgende:</a:t>
            </a:r>
            <a:endParaRPr lang="nb-NO" sz="2800" dirty="0">
              <a:latin typeface="Calibri" panose="020F0502020204030204"/>
              <a:ea typeface="MS PGothic"/>
              <a:cs typeface="Calibri"/>
            </a:endParaRPr>
          </a:p>
          <a:p>
            <a:pPr marL="1085850" lvl="2" indent="-40005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Allergi</a:t>
            </a:r>
            <a:endParaRPr lang="nb-NO" sz="2800" dirty="0">
              <a:latin typeface="Calibri" panose="020F0502020204030204"/>
              <a:ea typeface="MS PGothic"/>
              <a:cs typeface="Calibri"/>
            </a:endParaRPr>
          </a:p>
          <a:p>
            <a:pPr marL="1085850" lvl="2" indent="-40005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Relevant medikasjon</a:t>
            </a:r>
            <a:endParaRPr lang="nb-NO" sz="2800" dirty="0">
              <a:latin typeface="Calibri" panose="020F0502020204030204"/>
              <a:ea typeface="MS PGothic"/>
              <a:cs typeface="Calibri"/>
            </a:endParaRPr>
          </a:p>
          <a:p>
            <a:pPr marL="1085850" lvl="2" indent="-40005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Relevant tidligere sykehistorie</a:t>
            </a:r>
          </a:p>
          <a:p>
            <a:pPr marL="1085850" lvl="2" indent="-40005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Førstehjelpstiltak utført i </a:t>
            </a:r>
            <a:r>
              <a:rPr lang="nb-NO" altLang="nb-NO" sz="2800" dirty="0" err="1">
                <a:latin typeface="Arial"/>
                <a:ea typeface="MS PGothic"/>
                <a:cs typeface="Arial"/>
              </a:rPr>
              <a:t>triage</a:t>
            </a:r>
          </a:p>
          <a:p>
            <a:pPr marL="1085850" lvl="2" indent="-40005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Observasjoner / vitale </a:t>
            </a:r>
            <a:r>
              <a:rPr lang="nb-NO" altLang="nb-NO" sz="2800" dirty="0" err="1">
                <a:latin typeface="Arial"/>
                <a:ea typeface="MS PGothic"/>
                <a:cs typeface="Arial"/>
              </a:rPr>
              <a:t>parametre</a:t>
            </a:r>
          </a:p>
          <a:p>
            <a:pPr marL="1085850" lvl="2" indent="-400050">
              <a:lnSpc>
                <a:spcPct val="100000"/>
              </a:lnSpc>
              <a:buFont typeface="Wingdings" panose="020B0604020202020204" pitchFamily="34" charset="0"/>
              <a:buChar char="ü"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Legemidler som er administrert, f.eks. smertestillende</a:t>
            </a:r>
            <a:endParaRPr lang="nb-NO" dirty="0">
              <a:cs typeface="Calibri" panose="020F0502020204030204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30C93FDE-ADB6-8EEE-F342-CE0D9C0E1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tel 1"/>
          <p:cNvSpPr>
            <a:spLocks noGrp="1"/>
          </p:cNvSpPr>
          <p:nvPr>
            <p:ph type="title"/>
          </p:nvPr>
        </p:nvSpPr>
        <p:spPr>
          <a:xfrm>
            <a:off x="1730046" y="153989"/>
            <a:ext cx="8792544" cy="14620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b-NO" altLang="nb-NO" sz="3200" dirty="0">
                <a:ea typeface="ＭＳ Ｐゴシック"/>
              </a:rPr>
              <a:t> </a:t>
            </a:r>
            <a:br>
              <a:rPr lang="nb-NO" altLang="nb-NO" sz="3200" dirty="0">
                <a:ea typeface="ＭＳ Ｐゴシック" panose="020B0600070205080204" pitchFamily="34" charset="-128"/>
              </a:rPr>
            </a:br>
            <a:br>
              <a:rPr lang="nb-NO" altLang="nb-NO" sz="3200" dirty="0">
                <a:ea typeface="ＭＳ Ｐゴシック" panose="020B0600070205080204" pitchFamily="34" charset="-128"/>
              </a:rPr>
            </a:br>
            <a:br>
              <a:rPr lang="nb-NO" altLang="nb-NO" sz="4000" dirty="0">
                <a:ea typeface="ＭＳ Ｐゴシック" panose="020B0600070205080204" pitchFamily="34" charset="-128"/>
              </a:rPr>
            </a:br>
            <a:r>
              <a:rPr lang="nb-NO" altLang="nb-NO" sz="4000" dirty="0">
                <a:ea typeface="ＭＳ Ｐゴシック"/>
              </a:rPr>
              <a:t>	</a:t>
            </a:r>
            <a:r>
              <a:rPr lang="nb-NO" altLang="nb-NO" sz="4000" b="1" dirty="0" err="1">
                <a:latin typeface="Arial"/>
                <a:ea typeface="ＭＳ Ｐゴシック"/>
                <a:cs typeface="Arial"/>
              </a:rPr>
              <a:t>Triagekonsultasjonen</a:t>
            </a:r>
            <a:br>
              <a:rPr lang="nb-NO" altLang="nb-NO" sz="4000" dirty="0">
                <a:ea typeface="ＭＳ Ｐゴシック" panose="020B0600070205080204" pitchFamily="34" charset="-128"/>
              </a:rPr>
            </a:br>
            <a:endParaRPr lang="nb-NO" altLang="nb-NO" sz="3200" dirty="0">
              <a:ea typeface="ＭＳ Ｐゴシック" panose="020B0600070205080204" pitchFamily="34" charset="-128"/>
              <a:cs typeface="Calibri Light" panose="020F0302020204030204"/>
            </a:endParaRPr>
          </a:p>
        </p:txBody>
      </p:sp>
      <p:sp>
        <p:nvSpPr>
          <p:cNvPr id="24579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1017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b-NO" altLang="nb-NO" sz="28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Prioritet / Plan for tiltak:</a:t>
            </a:r>
          </a:p>
          <a:p>
            <a:pPr lvl="2"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Tildeles ved å bruke den høyeste diskriminator gjeldende for pasienten</a:t>
            </a:r>
          </a:p>
          <a:p>
            <a:pPr lvl="2"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Beskrive kort nødvendig tiltak som følge av </a:t>
            </a:r>
            <a:r>
              <a:rPr lang="nb-NO" altLang="nb-NO" sz="2800" dirty="0" err="1">
                <a:latin typeface="Arial"/>
                <a:ea typeface="MS PGothic"/>
                <a:cs typeface="Arial"/>
              </a:rPr>
              <a:t>triagevurderingen</a:t>
            </a:r>
            <a:endParaRPr lang="nb-NO" altLang="nb-NO" sz="2800" dirty="0">
              <a:latin typeface="Arial"/>
              <a:ea typeface="MS PGothic"/>
              <a:cs typeface="Arial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64771525-CBC4-0AD4-23D8-162EE1056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tel 12"/>
          <p:cNvSpPr>
            <a:spLocks noGrp="1"/>
          </p:cNvSpPr>
          <p:nvPr>
            <p:ph type="title"/>
          </p:nvPr>
        </p:nvSpPr>
        <p:spPr>
          <a:xfrm>
            <a:off x="1835295" y="1187451"/>
            <a:ext cx="8856518" cy="1325563"/>
          </a:xfrm>
        </p:spPr>
        <p:txBody>
          <a:bodyPr/>
          <a:lstStyle/>
          <a:p>
            <a:pPr algn="ctr" eaLnBrk="1" hangingPunct="1"/>
            <a:r>
              <a:rPr lang="nb-NO" altLang="nb-NO" sz="3200" dirty="0">
                <a:ea typeface="MS PGothic"/>
              </a:rPr>
              <a:t>	</a:t>
            </a:r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Triagekonsultasjonen</a:t>
            </a:r>
            <a:endParaRPr lang="nb-NO" altLang="nb-NO" sz="4000" b="1">
              <a:latin typeface="Arial"/>
              <a:ea typeface="MS PGothic"/>
              <a:cs typeface="Arial"/>
            </a:endParaRPr>
          </a:p>
        </p:txBody>
      </p:sp>
      <p:sp>
        <p:nvSpPr>
          <p:cNvPr id="26627" name="Plassholder for innhold 2"/>
          <p:cNvSpPr>
            <a:spLocks noGrp="1"/>
          </p:cNvSpPr>
          <p:nvPr>
            <p:ph idx="1"/>
          </p:nvPr>
        </p:nvSpPr>
        <p:spPr>
          <a:xfrm>
            <a:off x="2152650" y="2565401"/>
            <a:ext cx="7886700" cy="277039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Ny vurdering:</a:t>
            </a:r>
          </a:p>
          <a:p>
            <a:pPr lvl="2"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Kommenter behov for ny vurdering</a:t>
            </a:r>
          </a:p>
          <a:p>
            <a:pPr lvl="2" eaLnBrk="1" hangingPunct="1">
              <a:lnSpc>
                <a:spcPct val="100000"/>
              </a:lnSpc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Smertestillende i </a:t>
            </a:r>
            <a:r>
              <a:rPr lang="nb-NO" altLang="nb-NO" sz="2800" dirty="0" err="1">
                <a:latin typeface="Arial"/>
                <a:ea typeface="MS PGothic"/>
                <a:cs typeface="Arial"/>
              </a:rPr>
              <a:t>triage</a:t>
            </a:r>
            <a:r>
              <a:rPr lang="nb-NO" altLang="nb-NO" sz="2800" dirty="0">
                <a:latin typeface="Arial"/>
                <a:ea typeface="MS PGothic"/>
                <a:cs typeface="Arial"/>
              </a:rPr>
              <a:t> kan føre til endring av hastegrad ved ny vurdering</a:t>
            </a: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6108C5BF-E792-2E48-649F-2FEF2FCB6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1" name="Rectangle 30740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3" name="Freeform: Shape 30742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22" name="Tittel 1"/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altLang="nb-NO" b="1" dirty="0">
                <a:latin typeface="Arial"/>
                <a:ea typeface="ＭＳ Ｐゴシック"/>
                <a:cs typeface="Arial"/>
              </a:rPr>
              <a:t>Et viktig budskap!</a:t>
            </a:r>
            <a:endParaRPr lang="nb-NO" b="1">
              <a:cs typeface="Calibri Light"/>
            </a:endParaRPr>
          </a:p>
        </p:txBody>
      </p:sp>
      <p:sp>
        <p:nvSpPr>
          <p:cNvPr id="28675" name="Text Box 5"/>
          <p:cNvSpPr>
            <a:spLocks noGrp="1" noChangeArrowheads="1"/>
          </p:cNvSpPr>
          <p:nvPr>
            <p:ph idx="1"/>
          </p:nvPr>
        </p:nvSpPr>
        <p:spPr>
          <a:xfrm>
            <a:off x="859007" y="2297075"/>
            <a:ext cx="4438036" cy="252874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Bland </a:t>
            </a:r>
            <a:r>
              <a:rPr lang="en-GB" altLang="nb-NO" sz="2800" b="1" dirty="0" err="1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aldri</a:t>
            </a: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en-GB" altLang="nb-NO" sz="2800" b="1" dirty="0" err="1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klinisk</a:t>
            </a: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 </a:t>
            </a:r>
            <a:r>
              <a:rPr lang="en-GB" altLang="nb-NO" sz="2800" b="1" dirty="0" err="1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prioritet</a:t>
            </a: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 </a:t>
            </a:r>
            <a:endParaRPr lang="en-GB" altLang="nb-NO" sz="2800" b="1">
              <a:solidFill>
                <a:srgbClr val="FF0000"/>
              </a:solidFill>
              <a:latin typeface="Arial"/>
              <a:ea typeface="MS PGothic" panose="020B0600070205080204" pitchFamily="34" charset="-128"/>
              <a:cs typeface="Arial"/>
            </a:endParaRPr>
          </a:p>
          <a:p>
            <a:pPr marL="0" indent="0" algn="ctr">
              <a:buNone/>
            </a:pP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med </a:t>
            </a:r>
            <a:endParaRPr lang="en-GB" altLang="nb-NO" sz="2800" b="1">
              <a:solidFill>
                <a:srgbClr val="FF0000"/>
              </a:solidFill>
              <a:latin typeface="Arial"/>
              <a:ea typeface="MS PGothic" panose="020B0600070205080204" pitchFamily="34" charset="-128"/>
              <a:cs typeface="Arial"/>
            </a:endParaRPr>
          </a:p>
          <a:p>
            <a:pPr marL="0" indent="0" algn="ctr">
              <a:buNone/>
            </a:pPr>
            <a:r>
              <a:rPr lang="en-GB" altLang="nb-NO" sz="2800" b="1" dirty="0" err="1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organiseringen</a:t>
            </a: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en-GB" altLang="nb-NO" sz="2800" b="1" dirty="0" err="1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av</a:t>
            </a: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en-GB" altLang="nb-NO" sz="2800" b="1" dirty="0" err="1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avdelingen</a:t>
            </a:r>
            <a:r>
              <a:rPr lang="en-GB" altLang="nb-NO" sz="2800" b="1" dirty="0">
                <a:solidFill>
                  <a:srgbClr val="FF0000"/>
                </a:solidFill>
                <a:latin typeface="Arial"/>
                <a:ea typeface="MS PGothic"/>
                <a:cs typeface="Arial"/>
              </a:rPr>
              <a:t>!</a:t>
            </a:r>
            <a:endParaRPr lang="en-GB" altLang="nb-NO" sz="2800" b="1">
              <a:solidFill>
                <a:srgbClr val="FF0000"/>
              </a:solidFill>
              <a:latin typeface="Arial"/>
              <a:ea typeface="MS PGothic" panose="020B0600070205080204" pitchFamily="34" charset="-128"/>
              <a:cs typeface="Arial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1662732A-F85A-74C1-A8CF-4DCF9B87A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0610" y="2202397"/>
            <a:ext cx="4737650" cy="247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88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2">
            <a:extLst>
              <a:ext uri="{FF2B5EF4-FFF2-40B4-BE49-F238E27FC236}">
                <a16:creationId xmlns:a16="http://schemas.microsoft.com/office/drawing/2014/main" id="{3F4A43DE-AC53-2AC3-E515-AD0B9A83A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1776772"/>
            <a:ext cx="4169663" cy="3304457"/>
          </a:xfrm>
          <a:prstGeom prst="rect">
            <a:avLst/>
          </a:prstGeom>
        </p:spPr>
      </p:pic>
      <p:pic>
        <p:nvPicPr>
          <p:cNvPr id="3" name="Bilde 3">
            <a:extLst>
              <a:ext uri="{FF2B5EF4-FFF2-40B4-BE49-F238E27FC236}">
                <a16:creationId xmlns:a16="http://schemas.microsoft.com/office/drawing/2014/main" id="{E49C7B54-1F1A-3A02-1D22-90021AAC5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029" y="1670439"/>
            <a:ext cx="6731338" cy="351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2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>
          <a:xfrm>
            <a:off x="2028825" y="1395414"/>
            <a:ext cx="7886700" cy="1152525"/>
          </a:xfrm>
        </p:spPr>
        <p:txBody>
          <a:bodyPr/>
          <a:lstStyle/>
          <a:p>
            <a:pPr eaLnBrk="1" hangingPunct="1"/>
            <a:r>
              <a:rPr lang="nb-NO" altLang="nb-NO" sz="3200" dirty="0">
                <a:ea typeface="MS PGothic"/>
              </a:rPr>
              <a:t> </a:t>
            </a:r>
            <a:r>
              <a:rPr lang="nb-NO" altLang="nb-NO" sz="3200" dirty="0">
                <a:latin typeface="Abadi"/>
                <a:ea typeface="MS PGothic"/>
              </a:rPr>
              <a:t>				</a:t>
            </a:r>
            <a:r>
              <a:rPr lang="nb-NO" altLang="nb-NO" sz="4000" b="1" dirty="0">
                <a:latin typeface="Arial"/>
                <a:ea typeface="MS PGothic"/>
                <a:cs typeface="Arial"/>
              </a:rPr>
              <a:t>Hensikten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>
          <a:xfrm>
            <a:off x="2135189" y="2205038"/>
            <a:ext cx="8199437" cy="4114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nb-NO" altLang="nb-NO" sz="2400" dirty="0">
              <a:ea typeface="ＭＳ Ｐゴシック" panose="020B0600070205080204" pitchFamily="34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nb-NO" altLang="nb-NO" sz="2800" dirty="0">
              <a:ea typeface="ＭＳ Ｐゴシック" panose="020B0600070205080204" pitchFamily="34" charset="-128"/>
            </a:endParaRPr>
          </a:p>
        </p:txBody>
      </p:sp>
      <p:sp>
        <p:nvSpPr>
          <p:cNvPr id="6148" name="Rektangel 1"/>
          <p:cNvSpPr>
            <a:spLocks noChangeArrowheads="1"/>
          </p:cNvSpPr>
          <p:nvPr/>
        </p:nvSpPr>
        <p:spPr bwMode="auto">
          <a:xfrm>
            <a:off x="6501964" y="3173895"/>
            <a:ext cx="508583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b-NO" altLang="nb-NO" sz="2800" dirty="0">
                <a:latin typeface="Arial"/>
                <a:ea typeface="MS PGothic"/>
                <a:cs typeface="Arial"/>
              </a:rPr>
              <a:t>MTS er utformet for å veilede </a:t>
            </a:r>
            <a:r>
              <a:rPr lang="nb-NO" altLang="nb-NO" sz="2800" dirty="0" err="1">
                <a:latin typeface="Arial"/>
                <a:ea typeface="MS PGothic"/>
                <a:cs typeface="Arial"/>
              </a:rPr>
              <a:t>triagesykepleier</a:t>
            </a:r>
            <a:r>
              <a:rPr lang="nb-NO" altLang="nb-NO" sz="2800" dirty="0">
                <a:latin typeface="Arial"/>
                <a:ea typeface="MS PGothic"/>
                <a:cs typeface="Arial"/>
              </a:rPr>
              <a:t> til beslutninger og raskt bestemme en klinisk prioritet til hver enkelt pasient.</a:t>
            </a:r>
            <a:endParaRPr lang="nb-NO" altLang="nb-NO" sz="2800" dirty="0">
              <a:latin typeface="Abadi"/>
              <a:ea typeface="MS PGothic"/>
              <a:cs typeface="Arial"/>
            </a:endParaRPr>
          </a:p>
          <a:p>
            <a:endParaRPr lang="nb-NO" altLang="nb-NO" sz="2400" dirty="0">
              <a:latin typeface="Abadi"/>
              <a:ea typeface="MS PGothic"/>
              <a:cs typeface="Arial"/>
            </a:endParaRPr>
          </a:p>
        </p:txBody>
      </p:sp>
      <p:pic>
        <p:nvPicPr>
          <p:cNvPr id="3" name="Bilde 2" descr="Et bilde som inneholder tekst, person, innendørs, datamaskin&#10;&#10;Automatisk generert beskrivelse">
            <a:extLst>
              <a:ext uri="{FF2B5EF4-FFF2-40B4-BE49-F238E27FC236}">
                <a16:creationId xmlns:a16="http://schemas.microsoft.com/office/drawing/2014/main" id="{2F6BC284-CCA1-8063-4EF2-94B86CD6F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51" y="2680875"/>
            <a:ext cx="53625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4">
            <a:extLst>
              <a:ext uri="{FF2B5EF4-FFF2-40B4-BE49-F238E27FC236}">
                <a16:creationId xmlns:a16="http://schemas.microsoft.com/office/drawing/2014/main" id="{CA2E0016-1633-691C-5D44-DA8F0F98E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" y="2874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1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1631505" y="688976"/>
            <a:ext cx="9317484" cy="1203325"/>
          </a:xfrm>
        </p:spPr>
        <p:txBody>
          <a:bodyPr/>
          <a:lstStyle/>
          <a:p>
            <a:pPr algn="ctr" eaLnBrk="1" hangingPunct="1"/>
            <a:r>
              <a:rPr lang="nb-NO" altLang="nb-NO" sz="3600" b="1" dirty="0">
                <a:latin typeface="Arial"/>
                <a:ea typeface="MS PGothic"/>
                <a:cs typeface="Arial"/>
              </a:rPr>
              <a:t>Hva kreves av </a:t>
            </a:r>
            <a:r>
              <a:rPr lang="nb-NO" altLang="nb-NO" sz="3600" b="1" dirty="0" err="1">
                <a:latin typeface="Arial"/>
                <a:ea typeface="MS PGothic"/>
                <a:cs typeface="Arial"/>
              </a:rPr>
              <a:t>triagesykepleier</a:t>
            </a:r>
            <a:r>
              <a:rPr lang="nb-NO" altLang="nb-NO" sz="3600" b="1" dirty="0">
                <a:latin typeface="Arial"/>
                <a:ea typeface="MS PGothic"/>
                <a:cs typeface="Arial"/>
              </a:rPr>
              <a:t>?</a:t>
            </a:r>
            <a:endParaRPr lang="nb-NO" altLang="nb-NO" sz="4000" b="1" dirty="0">
              <a:latin typeface="Arial"/>
              <a:ea typeface="MS PGothic"/>
              <a:cs typeface="Arial"/>
            </a:endParaRP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1581150" y="1825625"/>
            <a:ext cx="9182100" cy="37353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b-NO" altLang="nb-NO" sz="2400" dirty="0">
              <a:ea typeface="ＭＳ Ｐゴシック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Tilstrekkelig klinisk kunnskap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Evner til å kommunisere med pasienter og pårørende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Lojalitet mot systemet og følelse av eierskap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Gode evner til å stille fokuserte spørsmål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Anatomikunnskap, gjenkjenne mønstre, evne til å reagere effektivt ved livstruende situasjoner</a:t>
            </a:r>
            <a:endParaRPr lang="nb-NO" altLang="nb-NO" sz="28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196" name="Rektangel 1"/>
          <p:cNvSpPr>
            <a:spLocks noChangeArrowheads="1"/>
          </p:cNvSpPr>
          <p:nvPr/>
        </p:nvSpPr>
        <p:spPr bwMode="auto">
          <a:xfrm>
            <a:off x="3220747" y="22050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b-NO" altLang="nb-NO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AE24BB7F-73B5-EC8C-CE82-3092A1450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700213"/>
            <a:ext cx="7867650" cy="49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2">
            <a:extLst>
              <a:ext uri="{FF2B5EF4-FFF2-40B4-BE49-F238E27FC236}">
                <a16:creationId xmlns:a16="http://schemas.microsoft.com/office/drawing/2014/main" id="{1A1EB6BD-221A-DB9A-B58F-EF8437BBD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0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>
          <a:xfrm>
            <a:off x="1584325" y="641350"/>
            <a:ext cx="9229725" cy="1747838"/>
          </a:xfrm>
        </p:spPr>
        <p:txBody>
          <a:bodyPr/>
          <a:lstStyle/>
          <a:p>
            <a:pPr algn="ctr" eaLnBrk="1" hangingPunct="1"/>
            <a:r>
              <a:rPr lang="nb-NO" altLang="nb-NO" sz="3200" dirty="0">
                <a:ea typeface="MS PGothic"/>
              </a:rPr>
              <a:t> </a:t>
            </a:r>
            <a:br>
              <a:rPr lang="nb-NO" altLang="nb-NO" sz="3200" dirty="0">
                <a:ea typeface="MS PGothic" panose="020B0600070205080204" pitchFamily="34" charset="-128"/>
              </a:rPr>
            </a:br>
            <a:r>
              <a:rPr lang="nb-NO" altLang="nb-NO" sz="4000" dirty="0" err="1">
                <a:latin typeface="Arial"/>
                <a:ea typeface="MS PGothic"/>
                <a:cs typeface="Arial"/>
              </a:rPr>
              <a:t>Triage</a:t>
            </a:r>
            <a:r>
              <a:rPr lang="nb-NO" altLang="nb-NO" sz="4000" dirty="0">
                <a:latin typeface="Arial"/>
                <a:ea typeface="MS PGothic"/>
                <a:cs typeface="Arial"/>
              </a:rPr>
              <a:t> er en </a:t>
            </a:r>
            <a:r>
              <a:rPr lang="nb-NO" altLang="nb-NO" sz="4000" dirty="0" err="1">
                <a:latin typeface="Arial"/>
                <a:ea typeface="MS PGothic"/>
                <a:cs typeface="Arial"/>
              </a:rPr>
              <a:t>Pit</a:t>
            </a:r>
            <a:r>
              <a:rPr lang="nb-NO" altLang="nb-NO" sz="4000" dirty="0">
                <a:latin typeface="Arial"/>
                <a:ea typeface="MS PGothic"/>
                <a:cs typeface="Arial"/>
              </a:rPr>
              <a:t> stop og ikke et mottak</a:t>
            </a:r>
            <a:endParaRPr lang="nb-NO"/>
          </a:p>
        </p:txBody>
      </p:sp>
      <p:sp>
        <p:nvSpPr>
          <p:cNvPr id="10243" name="Plassholder for innhold 2"/>
          <p:cNvSpPr>
            <a:spLocks noGrp="1"/>
          </p:cNvSpPr>
          <p:nvPr>
            <p:ph idx="1"/>
          </p:nvPr>
        </p:nvSpPr>
        <p:spPr>
          <a:xfrm>
            <a:off x="1019176" y="2470150"/>
            <a:ext cx="5585842" cy="3846513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nb-NO" altLang="nb-NO" sz="2400" dirty="0">
              <a:ea typeface="ＭＳ Ｐゴシック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 err="1">
                <a:latin typeface="Arial"/>
                <a:ea typeface="ＭＳ Ｐゴシック"/>
                <a:cs typeface="Arial"/>
              </a:rPr>
              <a:t>Triage</a:t>
            </a:r>
            <a:r>
              <a:rPr lang="nb-NO" altLang="nb-NO" sz="2800" dirty="0">
                <a:latin typeface="Arial"/>
                <a:ea typeface="ＭＳ Ｐゴシック"/>
                <a:cs typeface="Arial"/>
              </a:rPr>
              <a:t> er en rask, fokusert vurdering og beslutning om prioritet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Forsinkelse av prosessen skjer når andre oppgaver enn prioritering utføres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nb-NO" altLang="nb-NO" sz="2800" dirty="0">
              <a:latin typeface="Arial"/>
              <a:ea typeface="ＭＳ Ｐゴシック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383" y="2913563"/>
            <a:ext cx="3937868" cy="263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2">
            <a:extLst>
              <a:ext uri="{FF2B5EF4-FFF2-40B4-BE49-F238E27FC236}">
                <a16:creationId xmlns:a16="http://schemas.microsoft.com/office/drawing/2014/main" id="{6722A1F9-E04C-B3CD-8DD8-AD5401252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>
          <a:xfrm>
            <a:off x="1544638" y="852489"/>
            <a:ext cx="9128125" cy="1371600"/>
          </a:xfrm>
        </p:spPr>
        <p:txBody>
          <a:bodyPr/>
          <a:lstStyle/>
          <a:p>
            <a:pPr algn="ctr" eaLnBrk="1" hangingPunct="1"/>
            <a:r>
              <a:rPr lang="nb-NO" altLang="nb-NO" sz="3200" dirty="0">
                <a:ea typeface="MS PGothic"/>
              </a:rPr>
              <a:t>       </a:t>
            </a:r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</a:t>
            </a:r>
            <a:endParaRPr lang="nb-NO" altLang="nb-NO" sz="4000" b="1">
              <a:latin typeface="Arial"/>
              <a:ea typeface="MS PGothic"/>
              <a:cs typeface="Arial"/>
            </a:endParaRPr>
          </a:p>
        </p:txBody>
      </p:sp>
      <p:sp>
        <p:nvSpPr>
          <p:cNvPr id="14339" name="Plassholder for innhold 3"/>
          <p:cNvSpPr>
            <a:spLocks noGrp="1"/>
          </p:cNvSpPr>
          <p:nvPr>
            <p:ph sz="half" idx="1"/>
          </p:nvPr>
        </p:nvSpPr>
        <p:spPr>
          <a:xfrm>
            <a:off x="1543050" y="2119313"/>
            <a:ext cx="9134475" cy="4075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nb-NO" altLang="nb-NO" sz="2400" u="sng" dirty="0"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DET FØRSTE MØTET: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Vurderingen begynner straks man møter pasienten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Observer alle tegn som kan inkludere:</a:t>
            </a:r>
            <a:endParaRPr lang="nb-NO" sz="2800" dirty="0">
              <a:latin typeface="Calibri" panose="020F0502020204030204"/>
              <a:ea typeface="MS PGothic"/>
              <a:cs typeface="Calibri" panose="020F0502020204030204"/>
            </a:endParaRP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panose="020B0604020202020204" pitchFamily="34" charset="0"/>
              <a:buChar char="ü"/>
              <a:defRPr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Bevegelsesevne</a:t>
            </a:r>
            <a:endParaRPr lang="nb-NO" sz="2800">
              <a:cs typeface="Calibri" panose="020F0502020204030204"/>
            </a:endParaRP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panose="020B0604020202020204" pitchFamily="34" charset="0"/>
              <a:buChar char="ü"/>
              <a:defRPr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Synlige skader</a:t>
            </a:r>
            <a:endParaRPr lang="nb-NO" sz="2800">
              <a:latin typeface="Calibri"/>
              <a:ea typeface="MS PGothic"/>
              <a:cs typeface="Calibri"/>
            </a:endParaRP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panose="020B0604020202020204" pitchFamily="34" charset="0"/>
              <a:buChar char="ü"/>
              <a:defRPr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Pasientens alder</a:t>
            </a:r>
            <a:endParaRPr lang="nb-NO" sz="2800">
              <a:latin typeface="Calibri"/>
              <a:ea typeface="MS PGothic"/>
              <a:cs typeface="Calibri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nb-NO" altLang="nb-NO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nb-NO" altLang="nb-NO" dirty="0">
              <a:ea typeface="MS PGothic" panose="020B0600070205080204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b-NO" altLang="nb-NO" dirty="0">
              <a:ea typeface="MS PGothic" panose="020B0600070205080204" pitchFamily="34" charset="-128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3227855D-A35F-4AE8-5E23-CF7D072BA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4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>
          <a:xfrm>
            <a:off x="2289175" y="506413"/>
            <a:ext cx="7886700" cy="1327150"/>
          </a:xfrm>
        </p:spPr>
        <p:txBody>
          <a:bodyPr/>
          <a:lstStyle/>
          <a:p>
            <a:pPr algn="ctr" eaLnBrk="1" hangingPunct="1"/>
            <a:r>
              <a:rPr lang="nb-NO" altLang="nb-NO" sz="3200" dirty="0">
                <a:ea typeface="MS PGothic"/>
              </a:rPr>
              <a:t>                </a:t>
            </a:r>
            <a:br>
              <a:rPr lang="nb-NO" altLang="nb-NO" sz="3200" dirty="0">
                <a:ea typeface="MS PGothic" panose="020B0600070205080204" pitchFamily="34" charset="-128"/>
              </a:rPr>
            </a:br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Triagekonsultasjonen</a:t>
            </a:r>
            <a:endParaRPr lang="nb-NO" altLang="nb-NO" sz="4000" b="1">
              <a:latin typeface="Arial"/>
              <a:ea typeface="MS PGothic"/>
              <a:cs typeface="Arial"/>
            </a:endParaRP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2129631" y="1917701"/>
            <a:ext cx="8205788" cy="347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nb-NO" altLang="nb-NO" sz="2800" i="1" dirty="0">
              <a:latin typeface="Arial"/>
              <a:ea typeface="ＭＳ Ｐゴシック"/>
              <a:cs typeface="Arial"/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nb-NO" altLang="nb-NO" sz="2800" i="1" dirty="0">
                <a:latin typeface="Arial"/>
                <a:ea typeface="ＭＳ Ｐゴシック"/>
                <a:cs typeface="Arial"/>
              </a:rPr>
              <a:t>Hvorfor kommer pasienten? Hva har skjedd?</a:t>
            </a:r>
            <a:endParaRPr lang="nb-NO" dirty="0"/>
          </a:p>
          <a:p>
            <a:pPr>
              <a:spcAft>
                <a:spcPts val="0"/>
              </a:spcAft>
              <a:buNone/>
              <a:defRPr/>
            </a:pPr>
            <a:endParaRPr lang="nb-NO" altLang="nb-NO" sz="2800" u="sng" dirty="0">
              <a:latin typeface="Arial"/>
              <a:ea typeface="ＭＳ Ｐゴシック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Kort sykehistorie		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Årsak til at pasienten kommer pasienten kommer til legevakt/akuttmottak. </a:t>
            </a:r>
            <a:endParaRPr lang="nb-NO" altLang="nb-NO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Kort, konsis, subjektiv sykehistorie som beskriver pasientens skade/sykdom/helseproblemer</a:t>
            </a: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83BA3A52-BBE7-7D16-D401-0E3A52455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>
          <a:xfrm>
            <a:off x="2152650" y="692150"/>
            <a:ext cx="7886700" cy="1873250"/>
          </a:xfrm>
        </p:spPr>
        <p:txBody>
          <a:bodyPr/>
          <a:lstStyle/>
          <a:p>
            <a:pPr algn="ctr" eaLnBrk="1" hangingPunct="1"/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Triagekonsultasjonen</a:t>
            </a:r>
            <a:endParaRPr lang="nb-NO" altLang="nb-NO" sz="4000" b="1">
              <a:latin typeface="Arial"/>
              <a:ea typeface="MS PGothic"/>
              <a:cs typeface="Arial"/>
            </a:endParaRPr>
          </a:p>
        </p:txBody>
      </p:sp>
      <p:sp>
        <p:nvSpPr>
          <p:cNvPr id="18435" name="Plassholder for innhold 2"/>
          <p:cNvSpPr>
            <a:spLocks noGrp="1"/>
          </p:cNvSpPr>
          <p:nvPr>
            <p:ph idx="1"/>
          </p:nvPr>
        </p:nvSpPr>
        <p:spPr>
          <a:xfrm>
            <a:off x="1844675" y="2506663"/>
            <a:ext cx="8639175" cy="3524250"/>
          </a:xfrm>
        </p:spPr>
        <p:txBody>
          <a:bodyPr/>
          <a:lstStyle/>
          <a:p>
            <a:pPr eaLnBrk="1" hangingPunct="1">
              <a:buNone/>
            </a:pPr>
            <a:r>
              <a:rPr lang="nb-NO" altLang="nb-NO" sz="2800" dirty="0">
                <a:latin typeface="Arial"/>
                <a:ea typeface="MS PGothic"/>
                <a:cs typeface="Arial"/>
              </a:rPr>
              <a:t>Kontaktårsak, valg av flytskjema</a:t>
            </a:r>
            <a:endParaRPr lang="nb-NO" altLang="nb-NO" sz="2000" u="sng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r>
              <a:rPr lang="nb-NO" altLang="nb-NO" sz="2800" dirty="0">
                <a:latin typeface="Arial"/>
                <a:ea typeface="MS PGothic"/>
                <a:cs typeface="Arial"/>
              </a:rPr>
              <a:t>Fastsettes på bakgrunn av innleggelsesskrivet (hvis aktuelt) og den subjektive sykehistorien</a:t>
            </a:r>
            <a:endParaRPr lang="nb-NO" altLang="nb-NO" sz="2800" u="sng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r>
              <a:rPr lang="nb-NO" altLang="nb-NO" sz="2800" dirty="0" err="1">
                <a:latin typeface="Arial"/>
                <a:ea typeface="MS PGothic"/>
                <a:cs typeface="Arial"/>
              </a:rPr>
              <a:t>Triagesykepleier</a:t>
            </a:r>
            <a:r>
              <a:rPr lang="nb-NO" altLang="nb-NO" sz="2800" dirty="0">
                <a:latin typeface="Arial"/>
                <a:ea typeface="MS PGothic"/>
                <a:cs typeface="Arial"/>
              </a:rPr>
              <a:t> velger det mest passende flytskjemaet</a:t>
            </a:r>
            <a:endParaRPr lang="nb-NO" altLang="nb-NO" sz="2800" u="sng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237150D8-4D5B-83A6-0C3E-FBC4AB011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4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tel 1"/>
          <p:cNvSpPr>
            <a:spLocks noGrp="1"/>
          </p:cNvSpPr>
          <p:nvPr>
            <p:ph type="title"/>
          </p:nvPr>
        </p:nvSpPr>
        <p:spPr>
          <a:xfrm>
            <a:off x="1524001" y="447675"/>
            <a:ext cx="9426575" cy="1943100"/>
          </a:xfrm>
        </p:spPr>
        <p:txBody>
          <a:bodyPr/>
          <a:lstStyle/>
          <a:p>
            <a:pPr algn="ctr" eaLnBrk="1" hangingPunct="1"/>
            <a:r>
              <a:rPr lang="nb-NO" altLang="nb-NO" sz="4000" b="1" dirty="0" err="1">
                <a:latin typeface="Arial"/>
                <a:ea typeface="MS PGothic"/>
                <a:cs typeface="Arial"/>
              </a:rPr>
              <a:t>Triagekonsultasjonen</a:t>
            </a:r>
            <a:br>
              <a:rPr lang="nb-NO" altLang="nb-NO" sz="40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nb-NO" altLang="nb-NO" sz="2800" dirty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59" name="Plassholder for innhold 2"/>
          <p:cNvSpPr>
            <a:spLocks noGrp="1"/>
          </p:cNvSpPr>
          <p:nvPr>
            <p:ph idx="1"/>
          </p:nvPr>
        </p:nvSpPr>
        <p:spPr>
          <a:xfrm>
            <a:off x="1317379" y="1926432"/>
            <a:ext cx="9521257" cy="44021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nb-NO" altLang="nb-NO" sz="2400" u="sng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Finne riktig hastegrad: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Reduktiv metode, start på toppen</a:t>
            </a:r>
            <a:endParaRPr lang="nb-NO" dirty="0">
              <a:latin typeface="Calibri" panose="020F0502020204030204"/>
              <a:ea typeface="ＭＳ Ｐゴシック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Fokuserte spørsmål</a:t>
            </a:r>
            <a:endParaRPr lang="nb-NO" dirty="0">
              <a:latin typeface="Calibri" panose="020F0502020204030204"/>
              <a:ea typeface="ＭＳ Ｐゴシック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Utelukk diskriminatorer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nb-NO" altLang="nb-NO" sz="2800" dirty="0">
                <a:latin typeface="Arial"/>
                <a:ea typeface="ＭＳ Ｐゴシック"/>
                <a:cs typeface="Arial"/>
              </a:rPr>
              <a:t>Fysisk undersøkelse og vitale </a:t>
            </a:r>
            <a:r>
              <a:rPr lang="nb-NO" altLang="nb-NO" sz="2800" dirty="0" err="1">
                <a:latin typeface="Arial"/>
                <a:ea typeface="ＭＳ Ｐゴシック"/>
                <a:cs typeface="Arial"/>
              </a:rPr>
              <a:t>parametre</a:t>
            </a:r>
            <a:r>
              <a:rPr lang="nb-NO" altLang="nb-NO" sz="2800" dirty="0">
                <a:latin typeface="Arial"/>
                <a:ea typeface="ＭＳ Ｐゴシック"/>
                <a:cs typeface="Arial"/>
              </a:rPr>
              <a:t> utføres og dokumenteres </a:t>
            </a:r>
            <a:r>
              <a:rPr lang="nb-NO" altLang="nb-NO" sz="2800" dirty="0" err="1">
                <a:latin typeface="Arial"/>
                <a:ea typeface="ＭＳ Ｐゴシック"/>
                <a:cs typeface="Arial"/>
              </a:rPr>
              <a:t>iht</a:t>
            </a:r>
            <a:r>
              <a:rPr lang="nb-NO" altLang="nb-NO" sz="2800" dirty="0">
                <a:latin typeface="Arial"/>
                <a:ea typeface="ＭＳ Ｐゴシック"/>
                <a:cs typeface="Arial"/>
              </a:rPr>
              <a:t> </a:t>
            </a:r>
            <a:r>
              <a:rPr lang="nb-NO" altLang="nb-NO" sz="2800" dirty="0" err="1">
                <a:latin typeface="Arial"/>
                <a:ea typeface="ＭＳ Ｐゴシック"/>
                <a:cs typeface="Arial"/>
              </a:rPr>
              <a:t>triageprosessen</a:t>
            </a:r>
            <a:endParaRPr lang="nb-NO" altLang="nb-NO" sz="2800" dirty="0">
              <a:latin typeface="Arial"/>
              <a:ea typeface="ＭＳ Ｐゴシック"/>
              <a:cs typeface="Arial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A1768C09-9AD2-BA91-1DFE-EAB0FE8EB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" y="-2233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1157</Words>
  <Application>Microsoft Office PowerPoint</Application>
  <PresentationFormat>Widescreen</PresentationFormat>
  <Paragraphs>115</Paragraphs>
  <Slides>15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15</vt:i4>
      </vt:variant>
    </vt:vector>
  </HeadingPairs>
  <TitlesOfParts>
    <vt:vector size="24" baseType="lpstr">
      <vt:lpstr>Abadi</vt:lpstr>
      <vt:lpstr>Arial</vt:lpstr>
      <vt:lpstr>Calibri</vt:lpstr>
      <vt:lpstr>Calibri Light</vt:lpstr>
      <vt:lpstr>Wingdings</vt:lpstr>
      <vt:lpstr>Office-tema</vt:lpstr>
      <vt:lpstr>Office-tema</vt:lpstr>
      <vt:lpstr>Office-tema</vt:lpstr>
      <vt:lpstr>Office-tema</vt:lpstr>
      <vt:lpstr>PowerPoint-presentasjon</vt:lpstr>
      <vt:lpstr>     Hensikten</vt:lpstr>
      <vt:lpstr>Hva kreves av triagesykepleier?</vt:lpstr>
      <vt:lpstr>PowerPoint-presentasjon</vt:lpstr>
      <vt:lpstr>  Triage er en Pit stop og ikke et mottak</vt:lpstr>
      <vt:lpstr>       Triagekonsultasjon</vt:lpstr>
      <vt:lpstr>                 Triagekonsultasjonen</vt:lpstr>
      <vt:lpstr>Triagekonsultasjonen</vt:lpstr>
      <vt:lpstr>Triagekonsultasjonen </vt:lpstr>
      <vt:lpstr>Triagekonsultasjonen</vt:lpstr>
      <vt:lpstr>Triagekonsultasjonen</vt:lpstr>
      <vt:lpstr>     Triagekonsultasjonen </vt:lpstr>
      <vt:lpstr> Triagekonsultasjonen</vt:lpstr>
      <vt:lpstr>Et viktig budskap!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</dc:creator>
  <cp:lastModifiedBy>Cathrine Wiik</cp:lastModifiedBy>
  <cp:revision>494</cp:revision>
  <dcterms:created xsi:type="dcterms:W3CDTF">2023-01-27T11:30:43Z</dcterms:created>
  <dcterms:modified xsi:type="dcterms:W3CDTF">2023-01-30T19:56:48Z</dcterms:modified>
</cp:coreProperties>
</file>