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796" r:id="rId2"/>
  </p:sldMasterIdLst>
  <p:notesMasterIdLst>
    <p:notesMasterId r:id="rId9"/>
  </p:notesMasterIdLst>
  <p:handoutMasterIdLst>
    <p:handoutMasterId r:id="rId10"/>
  </p:handoutMasterIdLst>
  <p:sldIdLst>
    <p:sldId id="278" r:id="rId3"/>
    <p:sldId id="258" r:id="rId4"/>
    <p:sldId id="259" r:id="rId5"/>
    <p:sldId id="277" r:id="rId6"/>
    <p:sldId id="261" r:id="rId7"/>
    <p:sldId id="276" r:id="rId8"/>
  </p:sldIdLst>
  <p:sldSz cx="12192000" cy="6858000"/>
  <p:notesSz cx="6873875" cy="1006316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0">
          <p15:clr>
            <a:srgbClr val="A4A3A4"/>
          </p15:clr>
        </p15:guide>
        <p15:guide id="2" pos="21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FF"/>
    <a:srgbClr val="2CD434"/>
    <a:srgbClr val="0000FF"/>
    <a:srgbClr val="FFFF00"/>
    <a:srgbClr val="9B6593"/>
    <a:srgbClr val="00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48BB4-81D3-BE2A-6D3E-B8A2332FB03C}" v="87" dt="2023-01-30T17:53:57.466"/>
    <p1510:client id="{B33041AC-0C9D-834D-DB2A-D84FF394D544}" v="90" dt="2023-01-27T20:19:12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8" autoAdjust="0"/>
  </p:normalViewPr>
  <p:slideViewPr>
    <p:cSldViewPr showGuides="1">
      <p:cViewPr varScale="1">
        <p:scale>
          <a:sx n="40" d="100"/>
          <a:sy n="40" d="100"/>
        </p:scale>
        <p:origin x="1282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872" y="-108"/>
      </p:cViewPr>
      <p:guideLst>
        <p:guide orient="horz" pos="3170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758B7D-5F11-4951-9B28-3029536CD5B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8160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AC3CC02-8B00-4DC6-A603-E78F2D3558D8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100188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D8A5DE-E7B9-4FBF-A536-71DD34E6CE95}" type="slidenum">
              <a:rPr lang="en-GB" altLang="nb-NO" sz="1300">
                <a:solidFill>
                  <a:schemeClr val="tx1"/>
                </a:solidFill>
              </a:rPr>
              <a:pPr/>
              <a:t>1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F5D165-F0DD-4CFE-8C60-A0657769D346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dirty="0" err="1">
                <a:ea typeface="ＭＳ Ｐゴシック" charset="0"/>
              </a:rPr>
              <a:t>Det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kan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få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alvorlige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konsekvenser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dersom</a:t>
            </a:r>
            <a:r>
              <a:rPr lang="en-GB" dirty="0">
                <a:ea typeface="ＭＳ Ｐゴシック" charset="0"/>
              </a:rPr>
              <a:t> man </a:t>
            </a:r>
            <a:r>
              <a:rPr lang="en-GB" dirty="0" err="1">
                <a:ea typeface="ＭＳ Ｐゴシック" charset="0"/>
              </a:rPr>
              <a:t>ikke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kvalitetssikrer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triageutøvelsen</a:t>
            </a:r>
            <a:r>
              <a:rPr lang="en-GB" dirty="0">
                <a:ea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D1177C-9858-4B8D-98C4-7DDF12E8CF41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10% av alle </a:t>
            </a:r>
            <a:r>
              <a:rPr lang="nb-NO" altLang="nb-NO" dirty="0" err="1">
                <a:latin typeface="Arial" panose="020B0604020202020204" pitchFamily="34" charset="0"/>
              </a:rPr>
              <a:t>triagevurderinger</a:t>
            </a:r>
            <a:r>
              <a:rPr lang="nb-NO" altLang="nb-NO" dirty="0">
                <a:latin typeface="Arial" panose="020B0604020202020204" pitchFamily="34" charset="0"/>
              </a:rPr>
              <a:t> som er bedømt, skal også bedømmes av annen trent, erfaren utøver. Dette vil sikre at kvalitetssikringen blir konsistent. 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Tidkrevende, men viktig!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Det gis konstruktiv tilbakemelding til hver </a:t>
            </a:r>
            <a:r>
              <a:rPr lang="nb-NO" altLang="nb-NO" dirty="0" err="1">
                <a:latin typeface="Arial" panose="020B0604020202020204" pitchFamily="34" charset="0"/>
              </a:rPr>
              <a:t>triageutøver</a:t>
            </a:r>
            <a:r>
              <a:rPr lang="nb-NO" altLang="nb-NO" dirty="0">
                <a:latin typeface="Arial" panose="020B0604020202020204" pitchFamily="34" charset="0"/>
              </a:rPr>
              <a:t> etter gjennomgangen. </a:t>
            </a:r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695D6-107A-4BD6-852D-06037D041E2D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D06F6D-0B78-4C3B-B8C2-8E720A9FC4B3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b="1" dirty="0" err="1">
                <a:ea typeface="ＭＳ Ｐゴシック" charset="0"/>
              </a:rPr>
              <a:t>Fullstendighet</a:t>
            </a:r>
            <a:r>
              <a:rPr lang="en-GB" dirty="0">
                <a:ea typeface="ＭＳ Ｐゴシック" charset="0"/>
              </a:rPr>
              <a:t>: </a:t>
            </a:r>
            <a:r>
              <a:rPr lang="en-GB" dirty="0" err="1">
                <a:ea typeface="ＭＳ Ｐゴシック" charset="0"/>
              </a:rPr>
              <a:t>Hvis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alle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opplysninger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som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nødvendige</a:t>
            </a:r>
            <a:r>
              <a:rPr lang="en-GB" dirty="0">
                <a:ea typeface="ＭＳ Ｐゴシック" charset="0"/>
              </a:rPr>
              <a:t> for å </a:t>
            </a:r>
            <a:r>
              <a:rPr lang="en-GB" dirty="0" err="1">
                <a:ea typeface="ＭＳ Ｐゴシック" charset="0"/>
              </a:rPr>
              <a:t>komme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frem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til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beslutningen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blitt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innhentet</a:t>
            </a:r>
            <a:r>
              <a:rPr lang="en-GB" dirty="0">
                <a:ea typeface="ＭＳ Ｐゴシック" charset="0"/>
              </a:rPr>
              <a:t>. </a:t>
            </a:r>
          </a:p>
          <a:p>
            <a:pPr eaLnBrk="1" hangingPunct="1">
              <a:defRPr/>
            </a:pPr>
            <a:r>
              <a:rPr lang="en-GB" dirty="0" err="1">
                <a:ea typeface="ＭＳ Ｐゴシック" charset="0"/>
              </a:rPr>
              <a:t>Hvis</a:t>
            </a:r>
            <a:r>
              <a:rPr lang="en-GB" dirty="0">
                <a:ea typeface="ＭＳ Ｐゴシック" charset="0"/>
              </a:rPr>
              <a:t> temp </a:t>
            </a:r>
            <a:r>
              <a:rPr lang="en-GB" dirty="0" err="1">
                <a:ea typeface="ＭＳ Ｐゴシック" charset="0"/>
              </a:rPr>
              <a:t>eller</a:t>
            </a:r>
            <a:r>
              <a:rPr lang="en-GB" dirty="0">
                <a:ea typeface="ＭＳ Ｐゴシック" charset="0"/>
              </a:rPr>
              <a:t> spo2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en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av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diskriminatorene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i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det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valgte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>
                <a:ea typeface="ＭＳ Ｐゴシック" charset="0"/>
              </a:rPr>
              <a:t>flytskjemaet</a:t>
            </a:r>
            <a:r>
              <a:rPr lang="en-GB" dirty="0">
                <a:ea typeface="ＭＳ Ｐゴシック" charset="0"/>
              </a:rPr>
              <a:t>, </a:t>
            </a:r>
            <a:r>
              <a:rPr lang="en-GB" dirty="0" err="1">
                <a:ea typeface="ＭＳ Ｐゴシック" charset="0"/>
              </a:rPr>
              <a:t>og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dette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ikke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dokumentert</a:t>
            </a:r>
            <a:r>
              <a:rPr lang="en-GB" dirty="0">
                <a:ea typeface="ＭＳ Ｐゴシック" charset="0"/>
              </a:rPr>
              <a:t>,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vurderingen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ufullstendig</a:t>
            </a:r>
            <a:r>
              <a:rPr lang="en-GB" dirty="0">
                <a:ea typeface="ＭＳ Ｐゴシック" charset="0"/>
              </a:rPr>
              <a:t>. </a:t>
            </a:r>
            <a:r>
              <a:rPr lang="en-GB" b="0" dirty="0" err="1">
                <a:ea typeface="ＭＳ Ｐゴシック" charset="0"/>
              </a:rPr>
              <a:t>Det</a:t>
            </a:r>
            <a:r>
              <a:rPr lang="en-GB" b="0" dirty="0">
                <a:ea typeface="ＭＳ Ｐゴシック" charset="0"/>
              </a:rPr>
              <a:t> </a:t>
            </a:r>
            <a:r>
              <a:rPr lang="en-GB" b="0" dirty="0" err="1">
                <a:ea typeface="ＭＳ Ｐゴシック" charset="0"/>
              </a:rPr>
              <a:t>samme</a:t>
            </a:r>
            <a:r>
              <a:rPr lang="en-GB" b="0" dirty="0">
                <a:ea typeface="ＭＳ Ｐゴシック" charset="0"/>
              </a:rPr>
              <a:t> </a:t>
            </a:r>
            <a:r>
              <a:rPr lang="en-GB" b="0" dirty="0" err="1">
                <a:ea typeface="ＭＳ Ｐゴシック" charset="0"/>
              </a:rPr>
              <a:t>gjelder</a:t>
            </a:r>
            <a:r>
              <a:rPr lang="en-GB" b="0" dirty="0">
                <a:ea typeface="ＭＳ Ｐゴシック" charset="0"/>
              </a:rPr>
              <a:t> </a:t>
            </a:r>
            <a:r>
              <a:rPr lang="en-GB" b="0" dirty="0" err="1">
                <a:ea typeface="ＭＳ Ｐゴシック" charset="0"/>
              </a:rPr>
              <a:t>smertescore</a:t>
            </a:r>
            <a:endParaRPr lang="en-GB" b="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GB" b="1" dirty="0" err="1">
                <a:ea typeface="ＭＳ Ｐゴシック" charset="0"/>
              </a:rPr>
              <a:t>Nøyaktighet</a:t>
            </a:r>
            <a:r>
              <a:rPr lang="en-GB" b="1" dirty="0">
                <a:ea typeface="ＭＳ Ｐゴシック" charset="0"/>
              </a:rPr>
              <a:t>: </a:t>
            </a:r>
            <a:r>
              <a:rPr lang="en-GB" dirty="0" err="1">
                <a:ea typeface="ＭＳ Ｐゴシック" charset="0"/>
              </a:rPr>
              <a:t>Hvis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både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det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valgte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flytskjemaet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og</a:t>
            </a:r>
            <a:r>
              <a:rPr lang="en-GB" dirty="0">
                <a:ea typeface="ＭＳ Ｐゴシック" charset="0"/>
              </a:rPr>
              <a:t> den </a:t>
            </a:r>
            <a:r>
              <a:rPr lang="en-GB" dirty="0" err="1">
                <a:ea typeface="ＭＳ Ｐゴシック" charset="0"/>
              </a:rPr>
              <a:t>valgte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diskriminatoren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riktig</a:t>
            </a:r>
            <a:r>
              <a:rPr lang="en-GB" dirty="0">
                <a:ea typeface="ＭＳ Ｐゴシック" charset="0"/>
              </a:rPr>
              <a:t>, </a:t>
            </a:r>
            <a:r>
              <a:rPr lang="en-GB" dirty="0" err="1">
                <a:ea typeface="ＭＳ Ｐゴシック" charset="0"/>
              </a:rPr>
              <a:t>er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vurderingen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nøyaktig</a:t>
            </a:r>
            <a:r>
              <a:rPr lang="en-GB" dirty="0">
                <a:ea typeface="ＭＳ Ｐゴシック" charset="0"/>
              </a:rPr>
              <a:t>. </a:t>
            </a:r>
            <a:r>
              <a:rPr lang="en-GB" dirty="0" err="1">
                <a:ea typeface="ＭＳ Ｐゴシック" charset="0"/>
              </a:rPr>
              <a:t>Diskutere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litt</a:t>
            </a:r>
            <a:r>
              <a:rPr lang="en-GB" dirty="0">
                <a:ea typeface="ＭＳ Ｐゴシック" charset="0"/>
              </a:rPr>
              <a:t> </a:t>
            </a:r>
            <a:r>
              <a:rPr lang="en-GB" dirty="0" err="1">
                <a:ea typeface="ＭＳ Ｐゴシック" charset="0"/>
              </a:rPr>
              <a:t>hvordan</a:t>
            </a:r>
            <a:r>
              <a:rPr lang="en-GB" dirty="0">
                <a:ea typeface="ＭＳ Ｐゴシック" charset="0"/>
              </a:rPr>
              <a:t> man vet at </a:t>
            </a:r>
            <a:r>
              <a:rPr lang="en-GB" dirty="0" err="1">
                <a:ea typeface="ＭＳ Ｐゴシック" charset="0"/>
              </a:rPr>
              <a:t>det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er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riktig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når</a:t>
            </a:r>
            <a:r>
              <a:rPr lang="en-GB" baseline="0" dirty="0">
                <a:ea typeface="ＭＳ Ｐゴシック" charset="0"/>
              </a:rPr>
              <a:t> man </a:t>
            </a:r>
            <a:r>
              <a:rPr lang="en-GB" baseline="0" dirty="0" err="1">
                <a:ea typeface="ＭＳ Ｐゴシック" charset="0"/>
              </a:rPr>
              <a:t>ser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på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det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i</a:t>
            </a:r>
            <a:r>
              <a:rPr lang="en-GB" baseline="0" dirty="0">
                <a:ea typeface="ＭＳ Ｐゴシック" charset="0"/>
              </a:rPr>
              <a:t> </a:t>
            </a:r>
            <a:r>
              <a:rPr lang="en-GB" baseline="0" dirty="0" err="1">
                <a:ea typeface="ＭＳ Ｐゴシック" charset="0"/>
              </a:rPr>
              <a:t>ettertid</a:t>
            </a:r>
            <a:r>
              <a:rPr lang="en-GB" baseline="0" dirty="0">
                <a:ea typeface="ＭＳ Ｐゴシック" charset="0"/>
              </a:rPr>
              <a:t>. </a:t>
            </a:r>
            <a:endParaRPr lang="en-GB" b="1" dirty="0">
              <a:ea typeface="ＭＳ Ｐゴシック" charset="0"/>
            </a:endParaRPr>
          </a:p>
          <a:p>
            <a:pPr eaLnBrk="1" hangingPunct="1">
              <a:defRPr/>
            </a:pPr>
            <a:endParaRPr lang="en-GB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70A8D0-B1FA-4E93-AFB7-EC484EDAB852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627F-5613-4A04-8F15-22E2ADBD007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029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09DC-7BB3-41A1-9242-E03631B850E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1341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3C68-03C1-4ADE-9893-EEEBE253CBA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5013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6BA7-A4A6-4167-992E-ABA171BB7F7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7485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nb-NO" noProof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8C67-DB6E-4F6C-92A4-6C41CB4323D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00557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DD2A-44ED-485C-A379-4CCF7DAAE09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08710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6B10-0931-4F05-B4DB-7E06D4A85F40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252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16360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42-D40D-4CB2-82DA-05F83D5E59B9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82973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6E6-BF68-43F9-B7BD-A296E29413D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52034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7C95-CD6C-494A-9D20-6F487803505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4170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9B9F-47DB-49E4-9E89-8DB433471AE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05556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FC09-5440-43CF-BC2B-7A6791F6A827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7782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6C83-CA8F-46FA-92E1-E40F594FD98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66287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D183-EF63-4054-A7E7-EDBA6212177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97460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4C49-3F3E-4921-9186-E06FBA70049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67419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6124-7809-4B90-8EA2-260D81870CE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74109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4586" y="214314"/>
            <a:ext cx="10390716" cy="14620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89EAD-AF38-453C-A4AB-6E336A090B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614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04B7-8457-4EBD-9693-A90E7FCE408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4802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A120-9A23-4AC4-95AB-2B6D4694914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0837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AC2F0-BBCB-4E3B-AF5B-B9E4E77E5DF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862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7ECB-AFAB-4D76-B143-89C8E618CE3A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9349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68EA-3424-4A28-93EC-51656F729E2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684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991AB-2F9E-4A15-9F70-1E926AE421E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7621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9967-09DA-4E13-AB24-DD6882AFF32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0134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2D6132-2FC2-4278-BBED-6E8FEAF064D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658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C4A8D4C-CE85-EE33-2549-9C46FFBEF8BC}"/>
              </a:ext>
            </a:extLst>
          </p:cNvPr>
          <p:cNvSpPr txBox="1"/>
          <p:nvPr/>
        </p:nvSpPr>
        <p:spPr>
          <a:xfrm>
            <a:off x="268841" y="992094"/>
            <a:ext cx="4646642" cy="27951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450"/>
              </a:spcAft>
            </a:pPr>
            <a:r>
              <a:rPr lang="en-US" sz="3600" b="1" kern="1200" dirty="0">
                <a:latin typeface="Arial"/>
                <a:ea typeface="+mj-ea"/>
                <a:cs typeface="Arial"/>
              </a:rPr>
              <a:t>KVALITETSSIKRING</a:t>
            </a:r>
          </a:p>
        </p:txBody>
      </p:sp>
      <p:pic>
        <p:nvPicPr>
          <p:cNvPr id="14" name="Bilde 14">
            <a:extLst>
              <a:ext uri="{FF2B5EF4-FFF2-40B4-BE49-F238E27FC236}">
                <a16:creationId xmlns:a16="http://schemas.microsoft.com/office/drawing/2014/main" id="{AACB043F-DE0F-5E6E-5866-A12644061D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44" b="351"/>
          <a:stretch/>
        </p:blipFill>
        <p:spPr>
          <a:xfrm>
            <a:off x="5895751" y="2035897"/>
            <a:ext cx="5708649" cy="275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479785"/>
            <a:ext cx="7886700" cy="730448"/>
          </a:xfrm>
        </p:spPr>
        <p:txBody>
          <a:bodyPr/>
          <a:lstStyle/>
          <a:p>
            <a:pPr algn="ctr" eaLnBrk="1" hangingPunct="1"/>
            <a:r>
              <a:rPr lang="en-GB" altLang="nb-NO" sz="4000" b="1" dirty="0" err="1">
                <a:latin typeface="Arial"/>
                <a:ea typeface="MS PGothic"/>
                <a:cs typeface="Arial"/>
              </a:rPr>
              <a:t>Hensikten</a:t>
            </a:r>
            <a:r>
              <a:rPr lang="en-GB" altLang="nb-NO" sz="4000" b="1" dirty="0">
                <a:latin typeface="Arial"/>
                <a:ea typeface="MS PGothic"/>
                <a:cs typeface="Arial"/>
              </a:rPr>
              <a:t> med </a:t>
            </a:r>
            <a:r>
              <a:rPr lang="en-GB" altLang="nb-NO" sz="4000" b="1" dirty="0" err="1">
                <a:latin typeface="Arial"/>
                <a:ea typeface="MS PGothic"/>
                <a:cs typeface="Arial"/>
              </a:rPr>
              <a:t>kvalitetssikring</a:t>
            </a:r>
            <a:endParaRPr lang="en-GB" altLang="nb-NO" sz="3200" dirty="0" err="1">
              <a:latin typeface="Calibri Light" panose="020F0302020204030204"/>
              <a:ea typeface="MS PGothic" panose="020B0600070205080204" pitchFamily="34" charset="-128"/>
              <a:cs typeface="Calibri Light" panose="020F030202020403020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10107" y="2570839"/>
            <a:ext cx="10203590" cy="406782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cs typeface="Arial"/>
              </a:rPr>
              <a:t>Forhindre uønsket variasjon</a:t>
            </a:r>
            <a:endParaRPr lang="nb-NO" sz="2800">
              <a:latin typeface="Arial"/>
              <a:cs typeface="Arial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cs typeface="Arial"/>
              </a:rPr>
              <a:t>Kontinuerlig vurdere nøyaktighet av </a:t>
            </a:r>
            <a:r>
              <a:rPr lang="nb-NO" altLang="nb-NO" sz="2800" dirty="0" err="1">
                <a:latin typeface="Arial"/>
                <a:cs typeface="Arial"/>
              </a:rPr>
              <a:t>triagebeslutninger</a:t>
            </a:r>
            <a:r>
              <a:rPr lang="nb-NO" altLang="nb-NO" sz="2800" dirty="0">
                <a:latin typeface="Arial"/>
                <a:cs typeface="Arial"/>
              </a:rPr>
              <a:t> for å sikre at de er trygge og reproduserbare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cs typeface="Arial"/>
              </a:rPr>
              <a:t>Kontrollere kvaliteten i beslutninger opp mot standard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cs typeface="Arial"/>
              </a:rPr>
              <a:t>Sette fokus på god praksis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cs typeface="Arial"/>
              </a:rPr>
              <a:t>Påpeke mangler og </a:t>
            </a:r>
            <a:r>
              <a:rPr lang="nb-NO" altLang="nb-NO" sz="2800" dirty="0" err="1">
                <a:latin typeface="Arial"/>
                <a:cs typeface="Arial"/>
              </a:rPr>
              <a:t>forbedringspotensiale</a:t>
            </a:r>
            <a:r>
              <a:rPr lang="nb-NO" altLang="nb-NO" sz="2800" dirty="0">
                <a:latin typeface="Arial"/>
                <a:cs typeface="Arial"/>
              </a:rPr>
              <a:t> </a:t>
            </a:r>
            <a:endParaRPr lang="nb-NO" altLang="nb-NO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altLang="nb-NO" sz="2800" dirty="0"/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72A83CCC-4B3C-0888-4FC8-BC78A2B5B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89" y="3543"/>
            <a:ext cx="27432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1" y="1382241"/>
            <a:ext cx="7793037" cy="829187"/>
          </a:xfrm>
        </p:spPr>
        <p:txBody>
          <a:bodyPr/>
          <a:lstStyle/>
          <a:p>
            <a:pPr algn="ctr" eaLnBrk="1" hangingPunct="1"/>
            <a:r>
              <a:rPr lang="en-GB" altLang="nb-NO" sz="4000" dirty="0">
                <a:ea typeface="MS PGothic"/>
              </a:rPr>
              <a:t> </a:t>
            </a:r>
            <a:r>
              <a:rPr lang="en-GB" altLang="nb-NO" sz="4000" b="1" dirty="0" err="1">
                <a:latin typeface="Arial"/>
                <a:ea typeface="MS PGothic"/>
                <a:cs typeface="Arial"/>
              </a:rPr>
              <a:t>Hva</a:t>
            </a:r>
            <a:r>
              <a:rPr lang="en-GB" altLang="nb-NO" sz="4000" b="1" dirty="0">
                <a:latin typeface="Arial"/>
                <a:ea typeface="MS PGothic"/>
                <a:cs typeface="Arial"/>
              </a:rPr>
              <a:t> ser man </a:t>
            </a:r>
            <a:r>
              <a:rPr lang="en-GB" altLang="nb-NO" sz="4000" b="1" dirty="0" err="1">
                <a:latin typeface="Arial"/>
                <a:ea typeface="MS PGothic"/>
                <a:cs typeface="Arial"/>
              </a:rPr>
              <a:t>etter</a:t>
            </a:r>
            <a:r>
              <a:rPr lang="en-GB" altLang="nb-NO" sz="4000" b="1" dirty="0">
                <a:latin typeface="Arial"/>
                <a:ea typeface="MS PGothic"/>
                <a:cs typeface="Arial"/>
              </a:rPr>
              <a:t>?</a:t>
            </a:r>
            <a:endParaRPr lang="en-GB" altLang="nb-NO" sz="4000" b="1" strike="sngStrike">
              <a:latin typeface="Arial"/>
              <a:ea typeface="MS PGothic"/>
              <a:cs typeface="Arial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184400" y="2460585"/>
            <a:ext cx="7696200" cy="411810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Korrekt bruk av flytskjemaer</a:t>
            </a:r>
            <a:endParaRPr lang="nb-NO"/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Korrekt valg av diskriminatorer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Dokumentasjon av smertevurdering når aktuelt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Dokumentasjon av vitale </a:t>
            </a:r>
            <a:r>
              <a:rPr lang="nb-NO" altLang="nb-NO" sz="2800" dirty="0" err="1">
                <a:latin typeface="Arial"/>
                <a:cs typeface="Arial"/>
              </a:rPr>
              <a:t>parametre</a:t>
            </a:r>
            <a:r>
              <a:rPr lang="nb-NO" altLang="nb-NO" sz="2800" dirty="0">
                <a:latin typeface="Arial"/>
                <a:cs typeface="Arial"/>
              </a:rPr>
              <a:t> der det er etterspurt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Korrekt tildelt hastegrad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cs typeface="Arial"/>
              </a:rPr>
              <a:t>Ny vurdering når det er hensiktsmessig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40383BE1-B0D2-3646-CE3C-45BC418E3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89" y="3543"/>
            <a:ext cx="27432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2335214" y="895560"/>
            <a:ext cx="7793037" cy="725278"/>
          </a:xfrm>
        </p:spPr>
        <p:txBody>
          <a:bodyPr/>
          <a:lstStyle/>
          <a:p>
            <a:pPr algn="ctr" eaLnBrk="1" hangingPunct="1"/>
            <a:r>
              <a:rPr lang="nb-NO" altLang="nb-NO" sz="4000" b="1" dirty="0">
                <a:latin typeface="Arial"/>
                <a:cs typeface="Arial"/>
              </a:rPr>
              <a:t>Metode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204199" y="1405566"/>
            <a:ext cx="8013101" cy="475392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sz="2600" dirty="0">
                <a:latin typeface="Arial"/>
                <a:cs typeface="Arial"/>
              </a:rPr>
              <a:t>Velg 5-10 tilfeldig utvalgte triageringer fra hver utøver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sz="2600" dirty="0">
                <a:latin typeface="Arial"/>
                <a:cs typeface="Arial"/>
              </a:rPr>
              <a:t>Bedømmes av trent, erfaren instruktør. Hvor mange vurderinger som er fullstendige og nøyaktige?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sz="2600" dirty="0">
                <a:latin typeface="Arial"/>
                <a:cs typeface="Arial"/>
              </a:rPr>
              <a:t>Tilbakemelding til utøver. Ved behov gis ekstra oppfølging </a:t>
            </a:r>
            <a:endParaRPr lang="nb-NO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sz="2600" dirty="0">
                <a:latin typeface="Arial"/>
                <a:cs typeface="Arial"/>
              </a:rPr>
              <a:t>Anbefales gjennomført i perioden etter implementering av MTS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sz="2600" dirty="0">
                <a:latin typeface="Arial"/>
                <a:cs typeface="Arial"/>
              </a:rPr>
              <a:t>Reduseres til 1-2 ganger pr. år etter implementering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nb-NO" sz="2800" dirty="0">
              <a:latin typeface="Arial"/>
              <a:cs typeface="Calibri" panose="020F0502020204030204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endParaRPr lang="nb-NO" dirty="0"/>
          </a:p>
          <a:p>
            <a:pPr eaLnBrk="1" fontAlgn="auto" hangingPunct="1">
              <a:spcAft>
                <a:spcPts val="0"/>
              </a:spcAft>
              <a:defRPr/>
            </a:pPr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55E606B-F068-4483-E304-11CDE0787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89" y="3543"/>
            <a:ext cx="27432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832" y="1196727"/>
            <a:ext cx="7793037" cy="781955"/>
          </a:xfrm>
        </p:spPr>
        <p:txBody>
          <a:bodyPr/>
          <a:lstStyle/>
          <a:p>
            <a:pPr algn="ctr" eaLnBrk="1" hangingPunct="1"/>
            <a:r>
              <a:rPr lang="en-GB" altLang="nb-NO" sz="4000" b="1" dirty="0" err="1">
                <a:latin typeface="Arial"/>
                <a:cs typeface="Arial"/>
              </a:rPr>
              <a:t>Mål</a:t>
            </a:r>
            <a:r>
              <a:rPr lang="en-GB" altLang="nb-NO" sz="4000" b="1" dirty="0">
                <a:latin typeface="Arial"/>
                <a:cs typeface="Arial"/>
              </a:rPr>
              <a:t> for </a:t>
            </a:r>
            <a:r>
              <a:rPr lang="en-GB" altLang="nb-NO" sz="4000" b="1" dirty="0" err="1">
                <a:latin typeface="Arial"/>
                <a:cs typeface="Arial"/>
              </a:rPr>
              <a:t>kvalitetssikring</a:t>
            </a:r>
            <a:endParaRPr lang="nb-NO" b="1">
              <a:latin typeface="Arial"/>
              <a:cs typeface="Aria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32419" y="2783729"/>
            <a:ext cx="5533902" cy="239557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 panose="020B0604020202020204" pitchFamily="34" charset="0"/>
                <a:cs typeface="Arial" panose="020B0604020202020204" pitchFamily="34" charset="0"/>
              </a:rPr>
              <a:t>0 % ufullstendige tilfeller</a:t>
            </a:r>
            <a:endParaRPr lang="nb-NO"/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 panose="020B0604020202020204" pitchFamily="34" charset="0"/>
                <a:cs typeface="Arial" panose="020B0604020202020204" pitchFamily="34" charset="0"/>
              </a:rPr>
              <a:t>95% nøyaktighet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800" dirty="0">
                <a:latin typeface="Arial" panose="020B0604020202020204" pitchFamily="34" charset="0"/>
                <a:cs typeface="Arial" panose="020B0604020202020204" pitchFamily="34" charset="0"/>
              </a:rPr>
              <a:t>95% overensstemmelse mellom bedømmerne</a:t>
            </a:r>
            <a:endParaRPr lang="nb-NO" altLang="nb-N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4" name="Bild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53" y="4592224"/>
            <a:ext cx="2671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9F7BEAAE-AD8C-1FE4-FBE0-52718EBCD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89" y="3543"/>
            <a:ext cx="27432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8" name="Rectangle 14347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0" name="Freeform: Shape 14349">
            <a:extLst>
              <a:ext uri="{FF2B5EF4-FFF2-40B4-BE49-F238E27FC236}">
                <a16:creationId xmlns:a16="http://schemas.microsoft.com/office/drawing/2014/main" id="{BB4D578A-F2C4-4EA9-A811-B48E66D63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5057" y="5279509"/>
            <a:ext cx="9707911" cy="73988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nb-NO" sz="3600" b="1">
                <a:ea typeface="MS PGothic"/>
                <a:cs typeface="Calibri Light"/>
              </a:rPr>
              <a:t>Spørsmål?</a:t>
            </a:r>
            <a:r>
              <a:rPr lang="en-GB" altLang="nb-NO" sz="3600">
                <a:ea typeface="MS PGothic"/>
                <a:cs typeface="Calibri Light"/>
              </a:rPr>
              <a:t> </a:t>
            </a:r>
            <a:endParaRPr lang="en-GB" altLang="nb-NO" sz="3600">
              <a:ea typeface="MS PGothic" panose="020B0600070205080204" pitchFamily="34" charset="-128"/>
              <a:cs typeface="Calibri Light"/>
            </a:endParaRPr>
          </a:p>
        </p:txBody>
      </p:sp>
      <p:pic>
        <p:nvPicPr>
          <p:cNvPr id="2" name="Bilde 2" descr="Et bilde som inneholder tekst, rom, spillehall&#10;&#10;Automatisk generert beskrivelse">
            <a:extLst>
              <a:ext uri="{FF2B5EF4-FFF2-40B4-BE49-F238E27FC236}">
                <a16:creationId xmlns:a16="http://schemas.microsoft.com/office/drawing/2014/main" id="{C24B093F-391E-FE6D-52D5-9C23EE29D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874" y="1138181"/>
            <a:ext cx="3217333" cy="3217333"/>
          </a:xfrm>
          <a:prstGeom prst="rect">
            <a:avLst/>
          </a:prstGeom>
        </p:spPr>
      </p:pic>
      <p:pic>
        <p:nvPicPr>
          <p:cNvPr id="4" name="Bilde 2">
            <a:extLst>
              <a:ext uri="{FF2B5EF4-FFF2-40B4-BE49-F238E27FC236}">
                <a16:creationId xmlns:a16="http://schemas.microsoft.com/office/drawing/2014/main" id="{D7B25874-FBB2-2ACE-98DD-65D8CDD45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636" y="1422020"/>
            <a:ext cx="4533764" cy="2361334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280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Office-tema</vt:lpstr>
      <vt:lpstr>PowerPoint-presentasjon</vt:lpstr>
      <vt:lpstr>Hensikten med kvalitetssikring</vt:lpstr>
      <vt:lpstr> Hva ser man etter?</vt:lpstr>
      <vt:lpstr>Metode</vt:lpstr>
      <vt:lpstr>Mål for kvalitetssikring</vt:lpstr>
      <vt:lpstr>Spørsmål? 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MANCHESTER TRIAGE SYSTEM</dc:title>
  <dc:creator>Jill</dc:creator>
  <cp:lastModifiedBy>Cathrine Wiik</cp:lastModifiedBy>
  <cp:revision>273</cp:revision>
  <dcterms:created xsi:type="dcterms:W3CDTF">2006-01-03T17:25:35Z</dcterms:created>
  <dcterms:modified xsi:type="dcterms:W3CDTF">2023-01-30T21:39:55Z</dcterms:modified>
</cp:coreProperties>
</file>