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809" r:id="rId2"/>
  </p:sldMasterIdLst>
  <p:notesMasterIdLst>
    <p:notesMasterId r:id="rId29"/>
  </p:notesMasterIdLst>
  <p:sldIdLst>
    <p:sldId id="284" r:id="rId3"/>
    <p:sldId id="280" r:id="rId4"/>
    <p:sldId id="279" r:id="rId5"/>
    <p:sldId id="278" r:id="rId6"/>
    <p:sldId id="277" r:id="rId7"/>
    <p:sldId id="276" r:id="rId8"/>
    <p:sldId id="275" r:id="rId9"/>
    <p:sldId id="274" r:id="rId10"/>
    <p:sldId id="273" r:id="rId11"/>
    <p:sldId id="286" r:id="rId12"/>
    <p:sldId id="272" r:id="rId13"/>
    <p:sldId id="271" r:id="rId14"/>
    <p:sldId id="270" r:id="rId15"/>
    <p:sldId id="269" r:id="rId16"/>
    <p:sldId id="268" r:id="rId17"/>
    <p:sldId id="267" r:id="rId18"/>
    <p:sldId id="266" r:id="rId19"/>
    <p:sldId id="265" r:id="rId20"/>
    <p:sldId id="264" r:id="rId21"/>
    <p:sldId id="263" r:id="rId22"/>
    <p:sldId id="262" r:id="rId23"/>
    <p:sldId id="261" r:id="rId24"/>
    <p:sldId id="260" r:id="rId25"/>
    <p:sldId id="259" r:id="rId26"/>
    <p:sldId id="258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84D0F-4D8D-49E4-1E53-AF81A0291D68}" v="51" dt="2023-01-30T17:39:05.985"/>
    <p1510:client id="{B9F61147-830F-F6EC-1B6F-9863ED9D4BFB}" v="32" dt="2023-01-30T17:33:09.663"/>
    <p1510:client id="{E91F6541-F54F-21F8-0724-AA233FD8DEDB}" v="649" dt="2023-01-27T20:17:04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5640" autoAdjust="0"/>
  </p:normalViewPr>
  <p:slideViewPr>
    <p:cSldViewPr snapToGrid="0">
      <p:cViewPr varScale="1">
        <p:scale>
          <a:sx n="39" d="100"/>
          <a:sy n="39" d="100"/>
        </p:scale>
        <p:origin x="12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DD427-195C-4FE6-907B-09480D363B82}" type="datetimeFigureOut">
              <a:t>07.06.2023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4717A-0003-4A8A-8332-CFBB7699B273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06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288"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0216" indent="-277006" defTabSz="960288"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8024" indent="-221605" defTabSz="960288"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51234" indent="-221605" defTabSz="960288"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94444" indent="-221605" defTabSz="960288"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37653" indent="-221605" algn="ctr" defTabSz="9602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80863" indent="-221605" algn="ctr" defTabSz="9602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24073" indent="-221605" algn="ctr" defTabSz="9602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67282" indent="-221605" algn="ctr" defTabSz="9602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D8A5DE-E7B9-4FBF-A536-71DD34E6CE95}" type="slidenum">
              <a:rPr lang="en-GB" altLang="nb-NO" sz="1300">
                <a:solidFill>
                  <a:schemeClr val="tx1"/>
                </a:solidFill>
              </a:rPr>
              <a:pPr/>
              <a:t>1</a:t>
            </a:fld>
            <a:endParaRPr lang="en-GB" altLang="nb-NO" sz="13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44538"/>
            <a:ext cx="6634162" cy="37322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Egnet for barn 0-5 år, som ikke kan skåre sin smerteintensitet.</a:t>
            </a:r>
          </a:p>
          <a:p>
            <a:r>
              <a:rPr lang="nb-NO" dirty="0"/>
              <a:t>Baserer seg på observasjon av barnets adferd. Barn som er i stand til å rapportere egen smerte ved hjelp av ansiktsskala eller tallverdier, bruker smertestigen for barn ( Forrige slide)</a:t>
            </a:r>
          </a:p>
          <a:p>
            <a:pPr algn="l"/>
            <a:endParaRPr lang="nb-NO" sz="1800" b="1" dirty="0">
              <a:solidFill>
                <a:srgbClr val="003388"/>
              </a:solidFill>
              <a:effectLst/>
              <a:latin typeface="Cambria" panose="02040503050406030204" pitchFamily="18" charset="0"/>
            </a:endParaRPr>
          </a:p>
          <a:p>
            <a:pPr algn="l"/>
            <a:r>
              <a:rPr lang="nb-NO" sz="1800" b="1" dirty="0">
                <a:solidFill>
                  <a:srgbClr val="003388"/>
                </a:solidFill>
                <a:effectLst/>
                <a:latin typeface="Cambria" panose="02040503050406030204" pitchFamily="18" charset="0"/>
              </a:rPr>
              <a:t>Vurdering av adferds poeng:</a:t>
            </a:r>
          </a:p>
          <a:p>
            <a:pPr algn="l"/>
            <a:r>
              <a:rPr lang="nb-NO" sz="180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0             = avslappet og komfortabel</a:t>
            </a:r>
            <a:br>
              <a:rPr lang="nb-NO" sz="180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</a:br>
            <a:r>
              <a:rPr lang="nb-NO" sz="180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1-3          = mildt ubehag</a:t>
            </a:r>
            <a:br>
              <a:rPr lang="nb-NO" sz="180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</a:br>
            <a:r>
              <a:rPr lang="nb-NO" sz="180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4-6          = moderat smerte</a:t>
            </a:r>
            <a:br>
              <a:rPr lang="nb-NO" sz="180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</a:br>
            <a:r>
              <a:rPr lang="nb-NO" sz="180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7-10       = sterkt ubehag/smerte</a:t>
            </a:r>
          </a:p>
          <a:p>
            <a:pPr algn="l"/>
            <a:r>
              <a:rPr lang="nb-NO" sz="180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4717A-0003-4A8A-8332-CFBB7699B27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094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21507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</a:rPr>
              <a:t>Så hvordan går man faktisk frem?</a:t>
            </a:r>
          </a:p>
          <a:p>
            <a:r>
              <a:rPr lang="nb-NO" altLang="nb-NO" dirty="0">
                <a:latin typeface="Arial" panose="020B0604020202020204" pitchFamily="34" charset="0"/>
              </a:rPr>
              <a:t>Si noe om at</a:t>
            </a:r>
            <a:r>
              <a:rPr lang="nb-NO" altLang="nb-NO" baseline="0" dirty="0">
                <a:latin typeface="Arial" panose="020B0604020202020204" pitchFamily="34" charset="0"/>
              </a:rPr>
              <a:t> </a:t>
            </a:r>
            <a:r>
              <a:rPr lang="nb-NO" altLang="nb-NO" dirty="0">
                <a:latin typeface="Arial" panose="020B0604020202020204" pitchFamily="34" charset="0"/>
              </a:rPr>
              <a:t>man kan </a:t>
            </a:r>
            <a:r>
              <a:rPr lang="nb-NO" altLang="nb-NO" dirty="0" err="1">
                <a:latin typeface="Arial" panose="020B0604020202020204" pitchFamily="34" charset="0"/>
              </a:rPr>
              <a:t>nedtriagere</a:t>
            </a:r>
            <a:r>
              <a:rPr lang="nb-NO" altLang="nb-NO" dirty="0">
                <a:latin typeface="Arial" panose="020B0604020202020204" pitchFamily="34" charset="0"/>
              </a:rPr>
              <a:t> dersom du vurderer pasientens smerte lavere enn det han angir ( basert på adferd, bevegelse </a:t>
            </a:r>
            <a:r>
              <a:rPr lang="nb-NO" altLang="nb-NO" dirty="0" err="1">
                <a:latin typeface="Arial" panose="020B0604020202020204" pitchFamily="34" charset="0"/>
              </a:rPr>
              <a:t>etc</a:t>
            </a:r>
            <a:r>
              <a:rPr lang="nb-NO" altLang="nb-NO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C8DBE9-E17F-41FC-A1AB-FB0E9FEF0237}" type="slidenum">
              <a:rPr lang="en-GB" altLang="nb-NO" smtClean="0"/>
              <a:pPr>
                <a:defRPr/>
              </a:pPr>
              <a:t>11</a:t>
            </a:fld>
            <a:endParaRPr lang="en-GB" alt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26F2C1-0234-4346-B127-108A7D3D33BF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dirty="0" err="1">
                <a:ea typeface="ＭＳ Ｐゴシック" charset="0"/>
              </a:rPr>
              <a:t>Triageutøver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må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vurdere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en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rekke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faktorer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som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kan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påvirke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pasientens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opplevelse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av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smerte</a:t>
            </a:r>
            <a:r>
              <a:rPr lang="en-GB" dirty="0">
                <a:ea typeface="ＭＳ Ｐゴシック" charset="0"/>
              </a:rPr>
              <a:t>. Vi </a:t>
            </a:r>
            <a:r>
              <a:rPr lang="en-GB" dirty="0" err="1">
                <a:ea typeface="ＭＳ Ｐゴシック" charset="0"/>
              </a:rPr>
              <a:t>skal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nå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gå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nærmere</a:t>
            </a:r>
            <a:r>
              <a:rPr lang="en-GB" dirty="0">
                <a:ea typeface="ＭＳ Ｐゴシック" charset="0"/>
              </a:rPr>
              <a:t> inn </a:t>
            </a:r>
            <a:r>
              <a:rPr lang="en-GB" dirty="0" err="1">
                <a:ea typeface="ＭＳ Ｐゴシック" charset="0"/>
              </a:rPr>
              <a:t>på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disse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faktorene</a:t>
            </a:r>
            <a:endParaRPr lang="en-GB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D5DECF-637D-45EB-B55F-AF73C4F4E28F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Barn forestiller seg ofte verst tenkelige utfallet av smerten sin. Katastrofetenkning- dette øker engstelsen og frykten og kan forsterke smerteopplevelsen. </a:t>
            </a:r>
            <a:r>
              <a:rPr lang="nb-NO" altLang="nb-NO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Samtidig så kan de være engstelige</a:t>
            </a:r>
            <a:r>
              <a:rPr lang="nb-NO" altLang="nb-NO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for at hvis de sier at de har smerter så vil de skje fæle ting med dem, for eksempel at de må få sprøyte. De kan derfor prøve å skjule hvor vondt de har.</a:t>
            </a:r>
            <a:endParaRPr lang="nb-NO" altLang="nb-NO" b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nb-NO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Triageutøver</a:t>
            </a: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må kunne gjenkjenne tegn på smerter hos små barn som ikke kan gi verbalt uttrykk for smerte. </a:t>
            </a:r>
            <a:r>
              <a:rPr lang="nb-NO" altLang="nb-NO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Hos</a:t>
            </a:r>
            <a:r>
              <a:rPr lang="nb-NO" altLang="nb-NO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de minste (0-4 år)</a:t>
            </a:r>
            <a:r>
              <a:rPr lang="nb-NO" altLang="nb-NO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kan man </a:t>
            </a:r>
            <a:r>
              <a:rPr lang="nb-NO" altLang="nb-NO" b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evt</a:t>
            </a:r>
            <a:r>
              <a:rPr lang="nb-NO" altLang="nb-NO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bruke FLACC som et ekstra hjelpemiddel hvis tid.</a:t>
            </a:r>
          </a:p>
          <a:p>
            <a:pPr eaLnBrk="1" hangingPunct="1">
              <a:defRPr/>
            </a:pPr>
            <a:endParaRPr lang="nb-NO" altLang="nb-NO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nb-NO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Mange eldre lider av sammensatt smerteproblematikk og anser selv å ha normalt høyt smertenivå</a:t>
            </a:r>
          </a:p>
          <a:p>
            <a:pPr eaLnBrk="1" hangingPunct="1">
              <a:buFontTx/>
              <a:buChar char="•"/>
              <a:defRPr/>
            </a:pPr>
            <a:endParaRPr lang="nb-NO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Viktig</a:t>
            </a:r>
            <a:r>
              <a:rPr lang="nb-NO" altLang="nb-NO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å g</a:t>
            </a: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jenkjenne pasienter der alder påvirker smertevurdering</a:t>
            </a:r>
          </a:p>
          <a:p>
            <a:pPr eaLnBrk="1" hangingPunct="1">
              <a:buFontTx/>
              <a:buChar char="•"/>
              <a:defRPr/>
            </a:pPr>
            <a:endParaRPr lang="nb-NO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Er smerteopplevelse økt eller redusert?</a:t>
            </a: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Hvordan kan man ta hensyn til dette?</a:t>
            </a:r>
            <a:endParaRPr lang="en-US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BE760A-7CD6-489A-8358-A9A48A653B42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Pasienter er påvirket av sine tidligere erfaringer med smerte. </a:t>
            </a:r>
          </a:p>
          <a:p>
            <a:pPr eaLnBrk="1" hangingPunct="1">
              <a:defRPr/>
            </a:pPr>
            <a:r>
              <a:rPr lang="nb-NO" altLang="nb-NO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Pasienter som har dårlig erfaring med smerte tidligere</a:t>
            </a:r>
            <a:r>
              <a:rPr lang="nb-NO" altLang="nb-NO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(for eksempel ikke fått adekvat smertelindring, kan være preget av dette, og det kan forsterke smerten deres</a:t>
            </a:r>
            <a:r>
              <a:rPr lang="nb-NO" altLang="nb-NO" b="1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endParaRPr lang="nb-NO" altLang="nb-NO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Spør om pasienten har hatt lignende smerter før</a:t>
            </a: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Hva er annerledes nå?</a:t>
            </a: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Hvordan behandlet/mestret pasienten smerten sist?</a:t>
            </a:r>
            <a:endParaRPr lang="en-US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B681B-F120-4171-A4E2-B7487683B349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Ulik kulturell og sosial påvirkning gjør at ikke alle uttrykker smerte på samme måte.</a:t>
            </a:r>
          </a:p>
          <a:p>
            <a:pPr eaLnBrk="1" hangingPunct="1"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Smerteadferd påvirkes hele livet av den sosiale gruppen en person tilhører.</a:t>
            </a:r>
          </a:p>
          <a:p>
            <a:pPr eaLnBrk="1" hangingPunct="1"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Bestemte kulturelle grupper føler ikke mindre eller mer smerte enn andre, med de </a:t>
            </a:r>
            <a:r>
              <a:rPr lang="nb-NO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responerer</a:t>
            </a: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på og uttrykker smerte på en annen måte.</a:t>
            </a: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Anerkjenn din egen og pasientens kulturelle bakgrunn</a:t>
            </a: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Hvordan påvirker kulturen pasientens smerteopplevelse?</a:t>
            </a: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Hvordan påvirker kulturen observatørens tolkning av adferd?</a:t>
            </a:r>
            <a:endParaRPr lang="en-US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3E7750-EF42-4E20-9A2D-41D6B84FA704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Det er sammenheng mellom høyt nivå av engstelse og høy smertescore. </a:t>
            </a: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Kjenne engstelsesnivået hos pasienten</a:t>
            </a: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Hva ligger bak pasientens engstelse? Redd for at de feiler noe alvorlig? Bekymret for at skaden gjør at de ikke kan utføre vanlige aktiviteter? </a:t>
            </a:r>
            <a:r>
              <a:rPr lang="nb-NO" altLang="nb-NO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Eller har de fått for lite informasjon? Ofte kan </a:t>
            </a:r>
            <a:r>
              <a:rPr lang="nb-NO" altLang="nb-NO" b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triagesykepleier</a:t>
            </a:r>
            <a:r>
              <a:rPr lang="nb-NO" altLang="nb-NO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gi pasienten kort</a:t>
            </a:r>
            <a:r>
              <a:rPr lang="nb-NO" altLang="nb-NO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info om forventet forløp, noe som kan redusere pasientens engstelse</a:t>
            </a:r>
            <a:endParaRPr lang="nb-NO" altLang="nb-NO" b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Hvordan påvirker dette pasientens opplevelse av smerte?</a:t>
            </a:r>
          </a:p>
          <a:p>
            <a:pPr eaLnBrk="1" hangingPunct="1"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Her er det vel katten som har fått en skrekkopplevelse for livet…</a:t>
            </a:r>
            <a:endParaRPr lang="en-US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33BA48-CC95-411D-9725-1BEC73EE06E0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nb-NO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Vurdere i hvilken grad normale daglige aktiviteter blir avbrutt. Hinder </a:t>
            </a:r>
            <a:r>
              <a:rPr lang="nb-NO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f.eks</a:t>
            </a: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smerten pasienten i å sove, spise, puste ordentlig? Hindrer smerten dem i å utføre normale dagligdagse aktiviteter?</a:t>
            </a: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Hvordan kan graden av avbrudd vurderes?</a:t>
            </a: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Hvordan påvirker graden av avbrudd pasientens opplevelse av smerte?</a:t>
            </a: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Dersom en pasient angir et smertenivå på 10, men likevel er i stand til å utføre vanlige aktiviteter, bør </a:t>
            </a:r>
            <a:r>
              <a:rPr lang="nb-NO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triageutøver</a:t>
            </a: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vurdere om det er andre faktorer som påvirker pasientens smertevurdering</a:t>
            </a:r>
            <a:endParaRPr lang="en-US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2506D1-DD86-48A5-8919-3288B5193E33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nb-NO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nb-NO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Erkjenne at ingen enkeltstående verktøy passer til alle pasienter med smerter.</a:t>
            </a: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Blir pasientens subjektive opplevelse tatt hensyn til ved bruk av dette hjelpemiddelet?</a:t>
            </a:r>
          </a:p>
          <a:p>
            <a:pPr eaLnBrk="1" hangingPunct="1">
              <a:buFontTx/>
              <a:buChar char="•"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Hvilke andre metoder for evaluering av smerte er mer passende?</a:t>
            </a:r>
          </a:p>
          <a:p>
            <a:pPr eaLnBrk="1" hangingPunct="1">
              <a:defRPr/>
            </a:pPr>
            <a:endParaRPr lang="en-US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CD2723-67FC-4BF2-8BE8-226AA5917911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19F857-4031-46DC-9E19-56963FFE3E4E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dirty="0" err="1">
                <a:ea typeface="ＭＳ Ｐゴシック" charset="0"/>
              </a:rPr>
              <a:t>Flertallet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av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pasienter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som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søker</a:t>
            </a:r>
            <a:r>
              <a:rPr lang="en-GB" dirty="0">
                <a:ea typeface="ＭＳ Ｐゴシック" charset="0"/>
              </a:rPr>
              <a:t> LV/AKU, </a:t>
            </a:r>
            <a:r>
              <a:rPr lang="en-GB" dirty="0" err="1">
                <a:ea typeface="ＭＳ Ｐゴシック" charset="0"/>
              </a:rPr>
              <a:t>har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smerter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i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større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eller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mindre</a:t>
            </a:r>
            <a:r>
              <a:rPr lang="en-GB" dirty="0">
                <a:ea typeface="ＭＳ Ｐゴシック" charset="0"/>
              </a:rPr>
              <a:t> grad</a:t>
            </a:r>
          </a:p>
          <a:p>
            <a:pPr eaLnBrk="1" hangingPunct="1">
              <a:defRPr/>
            </a:pPr>
            <a:r>
              <a:rPr lang="en-GB" dirty="0" err="1">
                <a:ea typeface="ＭＳ Ｐゴシック" charset="0"/>
              </a:rPr>
              <a:t>Når</a:t>
            </a:r>
            <a:r>
              <a:rPr lang="en-GB" dirty="0">
                <a:ea typeface="ＭＳ Ｐゴシック" charset="0"/>
              </a:rPr>
              <a:t> man </a:t>
            </a:r>
            <a:r>
              <a:rPr lang="en-GB" dirty="0" err="1">
                <a:ea typeface="ＭＳ Ｐゴシック" charset="0"/>
              </a:rPr>
              <a:t>anerkjenner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pasientens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smerte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og</a:t>
            </a:r>
            <a:r>
              <a:rPr lang="en-GB" dirty="0">
                <a:ea typeface="ＭＳ Ｐゴシック" charset="0"/>
              </a:rPr>
              <a:t>, </a:t>
            </a:r>
            <a:r>
              <a:rPr lang="en-GB" dirty="0" err="1">
                <a:ea typeface="ＭＳ Ｐゴシック" charset="0"/>
              </a:rPr>
              <a:t>behandler</a:t>
            </a:r>
            <a:r>
              <a:rPr lang="en-GB" dirty="0">
                <a:ea typeface="ＭＳ Ｐゴシック" charset="0"/>
              </a:rPr>
              <a:t> den </a:t>
            </a:r>
            <a:r>
              <a:rPr lang="en-GB" dirty="0" err="1">
                <a:ea typeface="ＭＳ Ｐゴシック" charset="0"/>
              </a:rPr>
              <a:t>oppleves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større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tilfredshet</a:t>
            </a:r>
            <a:endParaRPr lang="en-GB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GB" dirty="0" err="1">
                <a:ea typeface="ＭＳ Ｐゴシック" charset="0"/>
              </a:rPr>
              <a:t>Smertepåvirkede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pasienter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en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kilde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til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ubehag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og</a:t>
            </a:r>
            <a:r>
              <a:rPr lang="en-GB" dirty="0">
                <a:ea typeface="ＭＳ Ｐゴシック" charset="0"/>
              </a:rPr>
              <a:t> stress for </a:t>
            </a:r>
            <a:r>
              <a:rPr lang="en-GB" dirty="0" err="1">
                <a:ea typeface="ＭＳ Ｐゴシック" charset="0"/>
              </a:rPr>
              <a:t>både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personalet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og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andre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pasienter</a:t>
            </a:r>
            <a:endParaRPr lang="en-GB" dirty="0">
              <a:ea typeface="ＭＳ Ｐゴシック" charset="0"/>
            </a:endParaRPr>
          </a:p>
          <a:p>
            <a:pPr eaLnBrk="1" hangingPunct="1">
              <a:defRPr/>
            </a:pPr>
            <a:endParaRPr lang="en-GB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03FDA9-2A43-4663-B0E4-AAE3C13698DA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hvilket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flytskjema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skal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benyttes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-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ryggsmerter</a:t>
            </a:r>
            <a:endParaRPr lang="en-GB" altLang="nb-NO" sz="1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GB" altLang="nb-NO" sz="1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detaljert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informasjon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defRPr/>
            </a:pP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om man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har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nok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informasjon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for å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gjøre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en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nøyaktig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prioritering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av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denne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pasienten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defRPr/>
            </a:pP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defRPr/>
            </a:pP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hvilke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flere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spørsmål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må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stilles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og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eller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defRPr/>
            </a:pP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hvilke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tegn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og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symptomer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må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letes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etter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og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eller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defRPr/>
            </a:pP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fysiologiske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målinger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må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tas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for å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sikre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nøyaktig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prioritering</a:t>
            </a:r>
            <a:endParaRPr lang="en-GB" altLang="nb-NO" sz="1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GB" altLang="nb-NO" sz="1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evt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defRPr/>
            </a:pP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om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prikkingen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venstre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legg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et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vanlig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symptom</a:t>
            </a:r>
            <a:r>
              <a:rPr lang="en-GB" altLang="nb-NO" sz="100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forbindelse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med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ryggproblemene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hans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eller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om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dette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et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nytt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akutt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problem </a:t>
            </a:r>
          </a:p>
          <a:p>
            <a:pPr eaLnBrk="1" hangingPunct="1">
              <a:defRPr/>
            </a:pPr>
            <a:endParaRPr lang="en-GB" altLang="nb-NO" sz="1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denne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pasientens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hastegrad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gul</a:t>
            </a:r>
            <a:endParaRPr lang="en-GB" altLang="nb-NO" sz="1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Diskriminator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-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klarer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ikke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gå</a:t>
            </a:r>
            <a:r>
              <a:rPr lang="en-GB" altLang="nb-NO" sz="1000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? </a:t>
            </a:r>
            <a:r>
              <a:rPr lang="en-GB" altLang="nb-NO" sz="1000" b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Nytt</a:t>
            </a:r>
            <a:r>
              <a:rPr lang="en-GB" altLang="nb-NO" sz="1000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b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nevrologisk</a:t>
            </a:r>
            <a:r>
              <a:rPr lang="en-GB" altLang="nb-NO" sz="1000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b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funksjonstap</a:t>
            </a:r>
            <a:r>
              <a:rPr lang="en-GB" altLang="nb-NO" sz="1000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?</a:t>
            </a:r>
            <a:r>
              <a:rPr lang="en-GB" altLang="nb-NO" sz="1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GB" altLang="nb-NO" sz="10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en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akutt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forverring</a:t>
            </a:r>
            <a:r>
              <a:rPr lang="en-GB" altLang="nb-NO" sz="100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av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et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kronisk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problem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og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at man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må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vurdere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det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aktuelle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problemet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samtidig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man tar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hensyn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til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pasientens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tidligere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sykehistorie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defRPr/>
            </a:pP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Det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viktig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å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drøfte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denne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pasientenes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smerteopplevelse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Han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kan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bruke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faste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smertestillende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har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effekt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eller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ikke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har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effekt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på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smertene</a:t>
            </a:r>
            <a:r>
              <a:rPr lang="en-GB" altLang="nb-NO" sz="1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endParaRPr lang="en-US" altLang="nb-NO" sz="1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05DB93-1FCD-4071-91CF-6753A679CE95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hvilket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flytskjema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skal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benyttes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ekstremitetsproblem</a:t>
            </a:r>
            <a:endParaRPr lang="en-GB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GB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detaljert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informasjon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om man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har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nok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informasjon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for å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gjøre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nøyaktig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prioritering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av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denne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pasienten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hvilke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flere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spørsmål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må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stilles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og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eller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hvilke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tegn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og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symptomer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må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letes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etter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og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eller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fysiologiske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måling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må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tas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for å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sikre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nøyaktig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prioritering</a:t>
            </a:r>
            <a:endParaRPr lang="en-GB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GB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evt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Klarer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ikke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å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løfte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armen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pga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smerter</a:t>
            </a:r>
            <a:endParaRPr lang="en-GB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Smertescore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6</a:t>
            </a:r>
          </a:p>
          <a:p>
            <a:pPr>
              <a:defRPr/>
            </a:pPr>
            <a:endParaRPr lang="en-GB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denne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pasientens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hastegrad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gul</a:t>
            </a:r>
            <a:endParaRPr lang="en-GB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Diskriminator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moderat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smerte</a:t>
            </a:r>
            <a:endParaRPr lang="nb-NO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b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GB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GB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FE1AFF-BF1C-465E-8C02-00CBB23ACD07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hvilket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flyskjema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skal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benyttes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brystsmerter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  <a:r>
              <a:rPr lang="en-GB" altLang="nb-NO" b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Det</a:t>
            </a:r>
            <a:r>
              <a:rPr lang="en-GB" altLang="nb-NO" b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b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går</a:t>
            </a:r>
            <a:r>
              <a:rPr lang="en-GB" altLang="nb-NO" b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b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også</a:t>
            </a:r>
            <a:r>
              <a:rPr lang="en-GB" altLang="nb-NO" b="0">
                <a:latin typeface="Arial" panose="020B0604020202020204" pitchFamily="34" charset="0"/>
                <a:ea typeface="ＭＳ Ｐゴシック" panose="020B0600070205080204" pitchFamily="34" charset="-128"/>
              </a:rPr>
              <a:t> an å </a:t>
            </a:r>
            <a:r>
              <a:rPr lang="en-GB" altLang="nb-NO" b="0" err="1">
                <a:latin typeface="Arial" panose="020B0604020202020204" pitchFamily="34" charset="0"/>
                <a:ea typeface="ＭＳ Ｐゴシック" panose="020B0600070205080204" pitchFamily="34" charset="-128"/>
              </a:rPr>
              <a:t>bruke</a:t>
            </a:r>
            <a:r>
              <a:rPr lang="en-GB" altLang="nb-NO" b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b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Illebefinnende</a:t>
            </a:r>
            <a:endParaRPr lang="en-GB" altLang="nb-NO" b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GB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Mer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detaljert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informasjon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defRPr/>
            </a:pP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om man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har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nok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informasjon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for å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gjøre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en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nøyaktig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prioritering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av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denne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pasienten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defRPr/>
            </a:pP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defRPr/>
            </a:pP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hvilke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flere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spørsmål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må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stilles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og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eller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defRPr/>
            </a:pP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hvilke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tegn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og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symptomer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må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letes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etter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og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eller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defRPr/>
            </a:pP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fysiologiske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måling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må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tas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for å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sikre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nøyaktig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prioritering</a:t>
            </a:r>
            <a:endParaRPr lang="en-GB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GB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denne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pasientens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hastegrad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oransje</a:t>
            </a:r>
            <a:endParaRPr lang="en-GB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Diskriminator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kardiale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smerter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GB" altLang="nb-NO" b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ny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unormal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err="1">
                <a:latin typeface="Arial" panose="020B0604020202020204" pitchFamily="34" charset="0"/>
                <a:ea typeface="ＭＳ Ｐゴシック" panose="020B0600070205080204" pitchFamily="34" charset="-128"/>
              </a:rPr>
              <a:t>puls</a:t>
            </a:r>
            <a:r>
              <a:rPr lang="en-GB" altLang="nb-NO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  <a:r>
              <a:rPr lang="en-GB" altLang="nb-NO" b="0">
                <a:latin typeface="Arial" panose="020B0604020202020204" pitchFamily="34" charset="0"/>
                <a:ea typeface="ＭＳ Ｐゴシック" panose="020B0600070205080204" pitchFamily="34" charset="-128"/>
              </a:rPr>
              <a:t>Man </a:t>
            </a:r>
            <a:r>
              <a:rPr lang="en-GB" altLang="nb-NO" b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får</a:t>
            </a:r>
            <a:r>
              <a:rPr lang="en-GB" altLang="nb-NO" b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b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treff</a:t>
            </a:r>
            <a:r>
              <a:rPr lang="en-GB" altLang="nb-NO" b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b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på</a:t>
            </a:r>
            <a:r>
              <a:rPr lang="en-GB" altLang="nb-NO" b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b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puls</a:t>
            </a:r>
            <a:r>
              <a:rPr lang="en-GB" altLang="nb-NO" b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b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først</a:t>
            </a:r>
            <a:r>
              <a:rPr lang="en-GB" altLang="nb-NO" b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0BC2AD-066F-4568-9E81-DED1D5CFDFF5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hvilket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flytskjema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skal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benyttes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ekstremitetsproblem</a:t>
            </a:r>
            <a:endParaRPr lang="en-GB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GB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detaljert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informasjon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om man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har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nok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informasjon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for å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gjøre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nøyaktig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prioritering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av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denne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pasienten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hvilke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flere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spørsmål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må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stilles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og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eller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hvilke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tegn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og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symptomer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må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letes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etter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og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eller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Tx/>
              <a:buChar char="•"/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fysiologiske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målinger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må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tas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for å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sikre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nøyaktig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prioritering</a:t>
            </a:r>
            <a:endParaRPr lang="en-GB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GB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evt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bruken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av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den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objektive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adferdsskalaen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del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av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smertestigen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Triagesykepleier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bør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vurdere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pasientens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adferd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,- “halter”,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passer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overens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med “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noe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svak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smerte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”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på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skalaen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da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pasienten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b-NO" altLang="nb-NO" sz="1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”beveger seg relativt upåvirket”, i motsetning til </a:t>
            </a:r>
            <a:r>
              <a:rPr lang="en-GB" altLang="nb-NO" sz="1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GB" altLang="nb-NO" sz="18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forhindrer</a:t>
            </a:r>
            <a:r>
              <a:rPr lang="en-GB" altLang="nb-NO" sz="1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GB" altLang="nb-NO" sz="18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avbryter</a:t>
            </a:r>
            <a:r>
              <a:rPr lang="en-GB" altLang="nb-NO" sz="1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8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normale</a:t>
            </a:r>
            <a:r>
              <a:rPr lang="en-GB" altLang="nb-NO" sz="1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8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aktiviteter</a:t>
            </a:r>
            <a:r>
              <a:rPr lang="en-GB" altLang="nb-NO" sz="1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”, </a:t>
            </a:r>
            <a:r>
              <a:rPr lang="en-GB" altLang="nb-NO" sz="18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som</a:t>
            </a:r>
            <a:r>
              <a:rPr lang="en-GB" altLang="nb-NO" sz="1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8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er</a:t>
            </a:r>
            <a:r>
              <a:rPr lang="en-GB" altLang="nb-NO" sz="1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8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adferd</a:t>
            </a:r>
            <a:r>
              <a:rPr lang="en-GB" altLang="nb-NO" sz="1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8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relatert</a:t>
            </a:r>
            <a:r>
              <a:rPr lang="en-GB" altLang="nb-NO" sz="1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8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til</a:t>
            </a:r>
            <a:r>
              <a:rPr lang="en-GB" altLang="nb-NO" sz="1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8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en</a:t>
            </a:r>
            <a:r>
              <a:rPr lang="en-GB" altLang="nb-NO" sz="1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8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smertescore</a:t>
            </a:r>
            <a:r>
              <a:rPr lang="en-GB" altLang="nb-NO" sz="1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80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på</a:t>
            </a:r>
            <a:r>
              <a:rPr lang="en-GB" altLang="nb-NO" sz="1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8</a:t>
            </a:r>
          </a:p>
          <a:p>
            <a:pPr eaLnBrk="1" hangingPunct="1">
              <a:defRPr/>
            </a:pPr>
            <a:endParaRPr lang="en-GB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Diskuter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denne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pasientens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hastegrad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– 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grønn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gul</a:t>
            </a:r>
            <a:endParaRPr lang="en-GB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Diskriminator</a:t>
            </a:r>
            <a:r>
              <a:rPr lang="en-GB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 –</a:t>
            </a: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avhengig av om smertescore vurderes som mild eller moderat</a:t>
            </a:r>
            <a:endParaRPr lang="en-GB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US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B81DFD-ECEC-4313-928F-B59AFB7993D5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b="0" dirty="0" err="1">
                <a:ea typeface="ＭＳ Ｐゴシック" charset="0"/>
              </a:rPr>
              <a:t>Dette</a:t>
            </a:r>
            <a:r>
              <a:rPr lang="en-GB" b="0" dirty="0">
                <a:ea typeface="ＭＳ Ｐゴシック" charset="0"/>
              </a:rPr>
              <a:t> </a:t>
            </a:r>
            <a:r>
              <a:rPr lang="en-GB" b="0" dirty="0" err="1">
                <a:ea typeface="ＭＳ Ｐゴシック" charset="0"/>
              </a:rPr>
              <a:t>avhenger</a:t>
            </a:r>
            <a:r>
              <a:rPr lang="en-GB" b="0" dirty="0">
                <a:ea typeface="ＭＳ Ｐゴシック" charset="0"/>
              </a:rPr>
              <a:t> </a:t>
            </a:r>
            <a:r>
              <a:rPr lang="en-GB" b="0" dirty="0" err="1">
                <a:ea typeface="ＭＳ Ｐゴシック" charset="0"/>
              </a:rPr>
              <a:t>veldig</a:t>
            </a:r>
            <a:r>
              <a:rPr lang="en-GB" b="0" dirty="0">
                <a:ea typeface="ＭＳ Ｐゴシック" charset="0"/>
              </a:rPr>
              <a:t> </a:t>
            </a:r>
            <a:r>
              <a:rPr lang="en-GB" b="0" dirty="0" err="1">
                <a:ea typeface="ＭＳ Ｐゴシック" charset="0"/>
              </a:rPr>
              <a:t>av</a:t>
            </a:r>
            <a:r>
              <a:rPr lang="en-GB" b="0" dirty="0">
                <a:ea typeface="ＭＳ Ｐゴシック" charset="0"/>
              </a:rPr>
              <a:t> </a:t>
            </a:r>
            <a:r>
              <a:rPr lang="en-GB" b="0" dirty="0" err="1">
                <a:ea typeface="ＭＳ Ｐゴシック" charset="0"/>
              </a:rPr>
              <a:t>lokale</a:t>
            </a:r>
            <a:r>
              <a:rPr lang="en-GB" b="0" dirty="0">
                <a:ea typeface="ＭＳ Ｐゴシック" charset="0"/>
              </a:rPr>
              <a:t> </a:t>
            </a:r>
            <a:r>
              <a:rPr lang="en-GB" b="0" dirty="0" err="1">
                <a:ea typeface="ＭＳ Ｐゴシック" charset="0"/>
              </a:rPr>
              <a:t>forhold</a:t>
            </a:r>
            <a:r>
              <a:rPr lang="en-GB" b="0" dirty="0">
                <a:ea typeface="ＭＳ Ｐゴシック" charset="0"/>
              </a:rPr>
              <a:t> / </a:t>
            </a:r>
            <a:r>
              <a:rPr lang="en-GB" b="0" dirty="0" err="1">
                <a:ea typeface="ＭＳ Ｐゴシック" charset="0"/>
              </a:rPr>
              <a:t>protokoller</a:t>
            </a:r>
            <a:r>
              <a:rPr lang="en-GB" b="0" dirty="0">
                <a:ea typeface="ＭＳ Ｐゴシック" charset="0"/>
              </a:rPr>
              <a:t>. </a:t>
            </a:r>
            <a:r>
              <a:rPr lang="en-GB" b="0" dirty="0" err="1">
                <a:ea typeface="ＭＳ Ｐゴシック" charset="0"/>
              </a:rPr>
              <a:t>Og</a:t>
            </a:r>
            <a:r>
              <a:rPr lang="en-GB" b="0" baseline="0" dirty="0">
                <a:ea typeface="ＭＳ Ｐゴシック" charset="0"/>
              </a:rPr>
              <a:t> man </a:t>
            </a:r>
            <a:r>
              <a:rPr lang="en-GB" b="0" baseline="0" dirty="0" err="1">
                <a:ea typeface="ＭＳ Ｐゴシック" charset="0"/>
              </a:rPr>
              <a:t>må</a:t>
            </a:r>
            <a:r>
              <a:rPr lang="en-GB" b="0" baseline="0" dirty="0">
                <a:ea typeface="ＭＳ Ｐゴシック" charset="0"/>
              </a:rPr>
              <a:t> </a:t>
            </a:r>
            <a:r>
              <a:rPr lang="en-GB" b="0" baseline="0" dirty="0" err="1">
                <a:ea typeface="ＭＳ Ｐゴシック" charset="0"/>
              </a:rPr>
              <a:t>alltid</a:t>
            </a:r>
            <a:r>
              <a:rPr lang="en-GB" b="0" baseline="0" dirty="0">
                <a:ea typeface="ＭＳ Ｐゴシック" charset="0"/>
              </a:rPr>
              <a:t> </a:t>
            </a:r>
            <a:r>
              <a:rPr lang="en-GB" b="0" baseline="0" dirty="0" err="1">
                <a:ea typeface="ＭＳ Ｐゴシック" charset="0"/>
              </a:rPr>
              <a:t>vurdere</a:t>
            </a:r>
            <a:r>
              <a:rPr lang="en-GB" b="0" baseline="0" dirty="0">
                <a:ea typeface="ＭＳ Ｐゴシック" charset="0"/>
              </a:rPr>
              <a:t> om man </a:t>
            </a:r>
            <a:r>
              <a:rPr lang="en-GB" b="0" baseline="0" dirty="0" err="1">
                <a:ea typeface="ＭＳ Ｐゴシック" charset="0"/>
              </a:rPr>
              <a:t>som</a:t>
            </a:r>
            <a:r>
              <a:rPr lang="en-GB" b="0" baseline="0" dirty="0">
                <a:ea typeface="ＭＳ Ｐゴシック" charset="0"/>
              </a:rPr>
              <a:t> </a:t>
            </a:r>
            <a:r>
              <a:rPr lang="en-GB" b="0" baseline="0" dirty="0" err="1">
                <a:ea typeface="ＭＳ Ｐゴシック" charset="0"/>
              </a:rPr>
              <a:t>triagesykepleier</a:t>
            </a:r>
            <a:r>
              <a:rPr lang="en-GB" b="0" baseline="0" dirty="0">
                <a:ea typeface="ＭＳ Ｐゴシック" charset="0"/>
              </a:rPr>
              <a:t> </a:t>
            </a:r>
            <a:r>
              <a:rPr lang="en-GB" b="0" baseline="0" dirty="0" err="1">
                <a:ea typeface="ＭＳ Ｐゴシック" charset="0"/>
              </a:rPr>
              <a:t>har</a:t>
            </a:r>
            <a:r>
              <a:rPr lang="en-GB" b="0" baseline="0" dirty="0">
                <a:ea typeface="ＭＳ Ｐゴシック" charset="0"/>
              </a:rPr>
              <a:t> </a:t>
            </a:r>
            <a:r>
              <a:rPr lang="en-GB" b="0" baseline="0" dirty="0" err="1">
                <a:ea typeface="ＭＳ Ｐゴシック" charset="0"/>
              </a:rPr>
              <a:t>tid</a:t>
            </a:r>
            <a:r>
              <a:rPr lang="en-GB" b="0" baseline="0" dirty="0">
                <a:ea typeface="ＭＳ Ｐゴシック" charset="0"/>
              </a:rPr>
              <a:t> </a:t>
            </a:r>
            <a:r>
              <a:rPr lang="en-GB" b="0" baseline="0" dirty="0" err="1">
                <a:ea typeface="ＭＳ Ｐゴシック" charset="0"/>
              </a:rPr>
              <a:t>til</a:t>
            </a:r>
            <a:r>
              <a:rPr lang="en-GB" b="0" baseline="0" dirty="0">
                <a:ea typeface="ＭＳ Ｐゴシック" charset="0"/>
              </a:rPr>
              <a:t> å </a:t>
            </a:r>
            <a:r>
              <a:rPr lang="en-GB" b="0" baseline="0" dirty="0" err="1">
                <a:ea typeface="ＭＳ Ｐゴシック" charset="0"/>
              </a:rPr>
              <a:t>smertelindre</a:t>
            </a:r>
            <a:r>
              <a:rPr lang="en-GB" b="0" baseline="0" dirty="0">
                <a:ea typeface="ＭＳ Ｐゴシック" charset="0"/>
              </a:rPr>
              <a:t> </a:t>
            </a:r>
            <a:r>
              <a:rPr lang="en-GB" b="0" baseline="0" dirty="0" err="1">
                <a:ea typeface="ＭＳ Ｐゴシック" charset="0"/>
              </a:rPr>
              <a:t>pasienter</a:t>
            </a:r>
            <a:r>
              <a:rPr lang="en-GB" b="0" baseline="0" dirty="0">
                <a:ea typeface="ＭＳ Ｐゴシック" charset="0"/>
              </a:rPr>
              <a:t>. </a:t>
            </a:r>
            <a:r>
              <a:rPr lang="en-GB" b="0" baseline="0" dirty="0" err="1">
                <a:ea typeface="ＭＳ Ｐゴシック" charset="0"/>
              </a:rPr>
              <a:t>Hvis</a:t>
            </a:r>
            <a:r>
              <a:rPr lang="en-GB" b="0" baseline="0" dirty="0">
                <a:ea typeface="ＭＳ Ｐゴシック" charset="0"/>
              </a:rPr>
              <a:t> </a:t>
            </a:r>
            <a:r>
              <a:rPr lang="en-GB" b="0" baseline="0" dirty="0" err="1">
                <a:ea typeface="ＭＳ Ｐゴシック" charset="0"/>
              </a:rPr>
              <a:t>smertene</a:t>
            </a:r>
            <a:r>
              <a:rPr lang="en-GB" b="0" baseline="0" dirty="0">
                <a:ea typeface="ＭＳ Ｐゴシック" charset="0"/>
              </a:rPr>
              <a:t> </a:t>
            </a:r>
            <a:r>
              <a:rPr lang="en-GB" b="0" baseline="0" dirty="0" err="1">
                <a:ea typeface="ＭＳ Ｐゴシック" charset="0"/>
              </a:rPr>
              <a:t>krever</a:t>
            </a:r>
            <a:r>
              <a:rPr lang="en-GB" b="0" baseline="0" dirty="0">
                <a:ea typeface="ＭＳ Ｐゴシック" charset="0"/>
              </a:rPr>
              <a:t> iv </a:t>
            </a:r>
            <a:r>
              <a:rPr lang="en-GB" b="0" baseline="0" dirty="0" err="1">
                <a:ea typeface="ＭＳ Ｐゴシック" charset="0"/>
              </a:rPr>
              <a:t>smertebehandling</a:t>
            </a:r>
            <a:r>
              <a:rPr lang="en-GB" b="0" baseline="0" dirty="0">
                <a:ea typeface="ＭＳ Ｐゴシック" charset="0"/>
              </a:rPr>
              <a:t> </a:t>
            </a:r>
            <a:r>
              <a:rPr lang="en-GB" b="0" baseline="0" dirty="0" err="1">
                <a:ea typeface="ＭＳ Ｐゴシック" charset="0"/>
              </a:rPr>
              <a:t>må</a:t>
            </a:r>
            <a:r>
              <a:rPr lang="en-GB" b="0" baseline="0" dirty="0">
                <a:ea typeface="ＭＳ Ｐゴシック" charset="0"/>
              </a:rPr>
              <a:t> man </a:t>
            </a:r>
            <a:r>
              <a:rPr lang="en-GB" b="0" baseline="0" dirty="0" err="1">
                <a:ea typeface="ＭＳ Ｐゴシック" charset="0"/>
              </a:rPr>
              <a:t>vurdere</a:t>
            </a:r>
            <a:r>
              <a:rPr lang="en-GB" b="0" baseline="0" dirty="0">
                <a:ea typeface="ＭＳ Ｐゴシック" charset="0"/>
              </a:rPr>
              <a:t> om </a:t>
            </a:r>
            <a:r>
              <a:rPr lang="en-GB" b="0" baseline="0" dirty="0" err="1">
                <a:ea typeface="ＭＳ Ｐゴシック" charset="0"/>
              </a:rPr>
              <a:t>det</a:t>
            </a:r>
            <a:r>
              <a:rPr lang="en-GB" b="0" baseline="0" dirty="0">
                <a:ea typeface="ＭＳ Ｐゴシック" charset="0"/>
              </a:rPr>
              <a:t> </a:t>
            </a:r>
            <a:r>
              <a:rPr lang="en-GB" b="0" baseline="0" dirty="0" err="1">
                <a:ea typeface="ＭＳ Ｐゴシック" charset="0"/>
              </a:rPr>
              <a:t>kanskje</a:t>
            </a:r>
            <a:r>
              <a:rPr lang="en-GB" b="0" baseline="0" dirty="0">
                <a:ea typeface="ＭＳ Ｐゴシック" charset="0"/>
              </a:rPr>
              <a:t> </a:t>
            </a:r>
            <a:r>
              <a:rPr lang="en-GB" b="0" baseline="0" dirty="0" err="1">
                <a:ea typeface="ＭＳ Ｐゴシック" charset="0"/>
              </a:rPr>
              <a:t>er</a:t>
            </a:r>
            <a:r>
              <a:rPr lang="en-GB" b="0" baseline="0" dirty="0">
                <a:ea typeface="ＭＳ Ｐゴシック" charset="0"/>
              </a:rPr>
              <a:t> best at </a:t>
            </a:r>
            <a:r>
              <a:rPr lang="en-GB" b="0" baseline="0" dirty="0" err="1">
                <a:ea typeface="ＭＳ Ｐゴシック" charset="0"/>
              </a:rPr>
              <a:t>annen</a:t>
            </a:r>
            <a:r>
              <a:rPr lang="en-GB" b="0" baseline="0" dirty="0">
                <a:ea typeface="ＭＳ Ｐゴシック" charset="0"/>
              </a:rPr>
              <a:t> </a:t>
            </a:r>
            <a:r>
              <a:rPr lang="en-GB" b="0" baseline="0" dirty="0" err="1">
                <a:ea typeface="ＭＳ Ｐゴシック" charset="0"/>
              </a:rPr>
              <a:t>sykepleier</a:t>
            </a:r>
            <a:r>
              <a:rPr lang="en-GB" b="0" baseline="0" dirty="0">
                <a:ea typeface="ＭＳ Ｐゴシック" charset="0"/>
              </a:rPr>
              <a:t> </a:t>
            </a:r>
            <a:r>
              <a:rPr lang="en-GB" b="0" baseline="0" dirty="0" err="1">
                <a:ea typeface="ＭＳ Ｐゴシック" charset="0"/>
              </a:rPr>
              <a:t>gjør</a:t>
            </a:r>
            <a:r>
              <a:rPr lang="en-GB" b="0" baseline="0" dirty="0">
                <a:ea typeface="ＭＳ Ｐゴシック" charset="0"/>
              </a:rPr>
              <a:t> </a:t>
            </a:r>
            <a:r>
              <a:rPr lang="en-GB" b="0" baseline="0" dirty="0" err="1">
                <a:ea typeface="ＭＳ Ｐゴシック" charset="0"/>
              </a:rPr>
              <a:t>dette</a:t>
            </a:r>
            <a:r>
              <a:rPr lang="en-GB" b="0" baseline="0" dirty="0">
                <a:ea typeface="ＭＳ Ｐゴシック" charset="0"/>
              </a:rPr>
              <a:t>. </a:t>
            </a:r>
            <a:endParaRPr lang="en-GB" b="0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42A517-7E1A-4C6E-8AB2-B3F7FDE09B0C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 b="1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6E2366-F226-4730-B10F-9779FAE119C0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813E04-811D-4978-8CC3-1A222E5C4304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dirty="0" err="1">
                <a:ea typeface="ＭＳ Ｐゴシック" charset="0"/>
              </a:rPr>
              <a:t>Forklarer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kort</a:t>
            </a:r>
            <a:r>
              <a:rPr lang="en-GB" dirty="0">
                <a:ea typeface="ＭＳ Ｐゴシック" charset="0"/>
              </a:rPr>
              <a:t> at </a:t>
            </a:r>
            <a:r>
              <a:rPr lang="en-GB" dirty="0" err="1">
                <a:ea typeface="ＭＳ Ｐゴシック" charset="0"/>
              </a:rPr>
              <a:t>det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finnes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flere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ulike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verktøy</a:t>
            </a:r>
            <a:r>
              <a:rPr lang="en-GB" dirty="0">
                <a:ea typeface="ＭＳ Ｐゴシック" charset="0"/>
              </a:rPr>
              <a:t> for </a:t>
            </a:r>
            <a:r>
              <a:rPr lang="en-GB" dirty="0" err="1">
                <a:ea typeface="ＭＳ Ｐゴシック" charset="0"/>
              </a:rPr>
              <a:t>smertevurdering</a:t>
            </a:r>
            <a:r>
              <a:rPr lang="en-GB" dirty="0">
                <a:ea typeface="ＭＳ Ｐゴシック" charset="0"/>
              </a:rPr>
              <a:t>. </a:t>
            </a:r>
          </a:p>
          <a:p>
            <a:pPr eaLnBrk="1" hangingPunct="1">
              <a:defRPr/>
            </a:pPr>
            <a:endParaRPr lang="en-GB" b="1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GB" b="1" dirty="0" err="1">
                <a:ea typeface="ＭＳ Ｐゴシック" charset="0"/>
              </a:rPr>
              <a:t>Verbale</a:t>
            </a:r>
            <a:r>
              <a:rPr lang="en-GB" b="1" dirty="0">
                <a:ea typeface="ＭＳ Ｐゴシック" charset="0"/>
              </a:rPr>
              <a:t> </a:t>
            </a:r>
            <a:r>
              <a:rPr lang="en-GB" b="1" dirty="0" err="1">
                <a:ea typeface="ＭＳ Ｐゴシック" charset="0"/>
              </a:rPr>
              <a:t>smerteskalaer</a:t>
            </a:r>
            <a:r>
              <a:rPr lang="en-GB" dirty="0">
                <a:ea typeface="ＭＳ Ｐゴシック" charset="0"/>
              </a:rPr>
              <a:t>: </a:t>
            </a:r>
            <a:r>
              <a:rPr lang="en-GB" dirty="0" err="1">
                <a:ea typeface="ＭＳ Ｐゴシック" charset="0"/>
              </a:rPr>
              <a:t>Numeriske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rangerte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beskrivende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ord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som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beskriver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smertene</a:t>
            </a:r>
            <a:r>
              <a:rPr lang="en-GB" dirty="0">
                <a:ea typeface="ＭＳ Ｐゴシック" charset="0"/>
              </a:rPr>
              <a:t> ( </a:t>
            </a:r>
            <a:r>
              <a:rPr lang="en-GB" dirty="0" err="1">
                <a:ea typeface="ＭＳ Ｐゴシック" charset="0"/>
              </a:rPr>
              <a:t>ingen</a:t>
            </a:r>
            <a:r>
              <a:rPr lang="en-GB" dirty="0">
                <a:ea typeface="ＭＳ Ｐゴシック" charset="0"/>
              </a:rPr>
              <a:t>, </a:t>
            </a:r>
            <a:r>
              <a:rPr lang="en-GB" dirty="0" err="1">
                <a:ea typeface="ＭＳ Ｐゴシック" charset="0"/>
              </a:rPr>
              <a:t>svake</a:t>
            </a:r>
            <a:r>
              <a:rPr lang="en-GB" dirty="0">
                <a:ea typeface="ＭＳ Ｐゴシック" charset="0"/>
              </a:rPr>
              <a:t>, moderate, </a:t>
            </a:r>
            <a:r>
              <a:rPr lang="en-GB" dirty="0" err="1">
                <a:ea typeface="ＭＳ Ｐゴシック" charset="0"/>
              </a:rPr>
              <a:t>kraftige</a:t>
            </a:r>
            <a:r>
              <a:rPr lang="en-GB" dirty="0">
                <a:ea typeface="ＭＳ Ｐゴシック" charset="0"/>
              </a:rPr>
              <a:t>, </a:t>
            </a:r>
            <a:r>
              <a:rPr lang="en-GB" dirty="0" err="1">
                <a:ea typeface="ＭＳ Ｐゴシック" charset="0"/>
              </a:rPr>
              <a:t>uutholdelige</a:t>
            </a:r>
            <a:r>
              <a:rPr lang="en-GB" dirty="0">
                <a:ea typeface="ＭＳ Ｐゴシック" charset="0"/>
              </a:rPr>
              <a:t>)</a:t>
            </a:r>
          </a:p>
          <a:p>
            <a:pPr eaLnBrk="1" hangingPunct="1">
              <a:defRPr/>
            </a:pPr>
            <a:r>
              <a:rPr lang="en-GB" dirty="0" err="1">
                <a:ea typeface="ＭＳ Ｐゴシック" charset="0"/>
              </a:rPr>
              <a:t>Uegnet</a:t>
            </a:r>
            <a:r>
              <a:rPr lang="en-GB" dirty="0">
                <a:ea typeface="ＭＳ Ｐゴシック" charset="0"/>
              </a:rPr>
              <a:t> for </a:t>
            </a:r>
            <a:r>
              <a:rPr lang="en-GB" dirty="0" err="1">
                <a:ea typeface="ＭＳ Ｐゴシック" charset="0"/>
              </a:rPr>
              <a:t>pasienter</a:t>
            </a:r>
            <a:r>
              <a:rPr lang="en-GB" dirty="0">
                <a:ea typeface="ＭＳ Ｐゴシック" charset="0"/>
              </a:rPr>
              <a:t> med </a:t>
            </a:r>
            <a:r>
              <a:rPr lang="en-GB" dirty="0" err="1">
                <a:ea typeface="ＭＳ Ｐゴシック" charset="0"/>
              </a:rPr>
              <a:t>språkvansker</a:t>
            </a:r>
            <a:r>
              <a:rPr lang="en-GB" dirty="0">
                <a:ea typeface="ＭＳ Ｐゴシック" charset="0"/>
              </a:rPr>
              <a:t>, </a:t>
            </a:r>
            <a:r>
              <a:rPr lang="en-GB" dirty="0" err="1">
                <a:ea typeface="ＭＳ Ｐゴシック" charset="0"/>
              </a:rPr>
              <a:t>gir</a:t>
            </a:r>
            <a:r>
              <a:rPr lang="en-GB" dirty="0">
                <a:ea typeface="ＭＳ Ｐゴシック" charset="0"/>
              </a:rPr>
              <a:t> kun </a:t>
            </a:r>
            <a:r>
              <a:rPr lang="en-GB" dirty="0" err="1">
                <a:ea typeface="ＭＳ Ｐゴシック" charset="0"/>
              </a:rPr>
              <a:t>pasientens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subjektive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vurdering</a:t>
            </a:r>
            <a:endParaRPr lang="en-GB" dirty="0">
              <a:ea typeface="ＭＳ Ｐゴシック" charset="0"/>
            </a:endParaRPr>
          </a:p>
          <a:p>
            <a:pPr eaLnBrk="1" hangingPunct="1">
              <a:defRPr/>
            </a:pPr>
            <a:endParaRPr lang="en-GB" b="1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GB" b="1" dirty="0" err="1">
                <a:ea typeface="ＭＳ Ｐゴシック" charset="0"/>
              </a:rPr>
              <a:t>Visuelle</a:t>
            </a:r>
            <a:r>
              <a:rPr lang="en-GB" b="1" dirty="0">
                <a:ea typeface="ＭＳ Ｐゴシック" charset="0"/>
              </a:rPr>
              <a:t> </a:t>
            </a:r>
            <a:r>
              <a:rPr lang="en-GB" b="1" dirty="0" err="1">
                <a:ea typeface="ＭＳ Ｐゴシック" charset="0"/>
              </a:rPr>
              <a:t>analoge</a:t>
            </a:r>
            <a:r>
              <a:rPr lang="en-GB" b="1" dirty="0">
                <a:ea typeface="ＭＳ Ｐゴシック" charset="0"/>
              </a:rPr>
              <a:t> </a:t>
            </a:r>
            <a:r>
              <a:rPr lang="en-GB" b="1" dirty="0" err="1">
                <a:ea typeface="ＭＳ Ｐゴシック" charset="0"/>
              </a:rPr>
              <a:t>skalaer</a:t>
            </a:r>
            <a:r>
              <a:rPr lang="en-GB" b="1" dirty="0">
                <a:ea typeface="ＭＳ Ｐゴシック" charset="0"/>
              </a:rPr>
              <a:t> (VAS): </a:t>
            </a:r>
            <a:r>
              <a:rPr lang="en-GB" dirty="0" err="1">
                <a:ea typeface="ＭＳ Ｐゴシック" charset="0"/>
              </a:rPr>
              <a:t>Rett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linje</a:t>
            </a:r>
            <a:r>
              <a:rPr lang="en-GB" dirty="0">
                <a:ea typeface="ＭＳ Ｐゴシック" charset="0"/>
              </a:rPr>
              <a:t> med </a:t>
            </a:r>
            <a:r>
              <a:rPr lang="en-GB" dirty="0" err="1">
                <a:ea typeface="ＭＳ Ｐゴシック" charset="0"/>
              </a:rPr>
              <a:t>verbale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forankringspunkter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i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hver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ende</a:t>
            </a:r>
            <a:r>
              <a:rPr lang="en-GB" dirty="0">
                <a:ea typeface="ＭＳ Ｐゴシック" charset="0"/>
              </a:rPr>
              <a:t> (Ingen </a:t>
            </a:r>
            <a:r>
              <a:rPr lang="en-GB" dirty="0" err="1">
                <a:ea typeface="ＭＳ Ｐゴシック" charset="0"/>
              </a:rPr>
              <a:t>smerte</a:t>
            </a:r>
            <a:r>
              <a:rPr lang="en-GB" dirty="0">
                <a:ea typeface="ＭＳ Ｐゴシック" charset="0"/>
              </a:rPr>
              <a:t>------------------</a:t>
            </a:r>
            <a:r>
              <a:rPr lang="en-GB" dirty="0" err="1">
                <a:ea typeface="ＭＳ Ｐゴシック" charset="0"/>
              </a:rPr>
              <a:t>Smerte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som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ikke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kan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bli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verre</a:t>
            </a:r>
            <a:endParaRPr lang="en-GB" dirty="0"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ea typeface="ＭＳ Ｐゴシック" charset="0"/>
              </a:rPr>
              <a:t>Pasienten</a:t>
            </a:r>
            <a:r>
              <a:rPr lang="en-GB" dirty="0">
                <a:ea typeface="ＭＳ Ｐゴシック" charset="0"/>
              </a:rPr>
              <a:t> setter et </a:t>
            </a:r>
            <a:r>
              <a:rPr lang="en-GB" dirty="0" err="1">
                <a:ea typeface="ＭＳ Ｐゴシック" charset="0"/>
              </a:rPr>
              <a:t>merke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på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linjen</a:t>
            </a:r>
            <a:r>
              <a:rPr lang="en-GB" dirty="0">
                <a:ea typeface="ＭＳ Ｐゴシック" charset="0"/>
              </a:rPr>
              <a:t>. </a:t>
            </a:r>
            <a:r>
              <a:rPr lang="en-GB" b="0" i="0" dirty="0" err="1">
                <a:ea typeface="ＭＳ Ｐゴシック" charset="0"/>
              </a:rPr>
              <a:t>Gir</a:t>
            </a:r>
            <a:r>
              <a:rPr lang="en-GB" b="0" i="0" dirty="0">
                <a:ea typeface="ＭＳ Ｐゴシック" charset="0"/>
              </a:rPr>
              <a:t> kun </a:t>
            </a:r>
            <a:r>
              <a:rPr lang="en-GB" b="0" i="0" dirty="0" err="1">
                <a:ea typeface="ＭＳ Ｐゴシック" charset="0"/>
              </a:rPr>
              <a:t>pasientens</a:t>
            </a:r>
            <a:r>
              <a:rPr lang="en-GB" b="0" i="0" dirty="0">
                <a:ea typeface="ＭＳ Ｐゴシック" charset="0"/>
              </a:rPr>
              <a:t> </a:t>
            </a:r>
            <a:r>
              <a:rPr lang="en-GB" b="0" i="0" dirty="0" err="1">
                <a:ea typeface="ＭＳ Ｐゴシック" charset="0"/>
              </a:rPr>
              <a:t>subjektive</a:t>
            </a:r>
            <a:r>
              <a:rPr lang="en-GB" b="0" i="0" dirty="0">
                <a:ea typeface="ＭＳ Ｐゴシック" charset="0"/>
              </a:rPr>
              <a:t> </a:t>
            </a:r>
            <a:r>
              <a:rPr lang="en-GB" b="0" i="0" dirty="0" err="1">
                <a:ea typeface="ＭＳ Ｐゴシック" charset="0"/>
              </a:rPr>
              <a:t>vurdering</a:t>
            </a:r>
            <a:r>
              <a:rPr lang="en-GB" b="0" i="0" dirty="0">
                <a:ea typeface="ＭＳ Ｐゴシック" charset="0"/>
              </a:rPr>
              <a:t>. </a:t>
            </a:r>
            <a:r>
              <a:rPr lang="en-GB" dirty="0" err="1">
                <a:ea typeface="ＭＳ Ｐゴシック" charset="0"/>
              </a:rPr>
              <a:t>Kan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bli</a:t>
            </a:r>
            <a:r>
              <a:rPr lang="en-GB" dirty="0">
                <a:ea typeface="ＭＳ Ｐゴシック" charset="0"/>
              </a:rPr>
              <a:t> for </a:t>
            </a:r>
            <a:r>
              <a:rPr lang="en-GB" dirty="0" err="1">
                <a:ea typeface="ＭＳ Ｐゴシック" charset="0"/>
              </a:rPr>
              <a:t>abstrakt</a:t>
            </a:r>
            <a:r>
              <a:rPr lang="en-GB" dirty="0">
                <a:ea typeface="ＭＳ Ｐゴシック" charset="0"/>
              </a:rPr>
              <a:t>, </a:t>
            </a:r>
            <a:r>
              <a:rPr lang="en-GB" dirty="0" err="1">
                <a:ea typeface="ＭＳ Ｐゴシック" charset="0"/>
              </a:rPr>
              <a:t>vanlig</a:t>
            </a:r>
            <a:r>
              <a:rPr lang="en-GB" dirty="0">
                <a:ea typeface="ＭＳ Ｐゴシック" charset="0"/>
              </a:rPr>
              <a:t> å </a:t>
            </a:r>
            <a:r>
              <a:rPr lang="en-GB" dirty="0" err="1">
                <a:ea typeface="ＭＳ Ｐゴシック" charset="0"/>
              </a:rPr>
              <a:t>merke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av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nær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det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ene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eller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andre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forankringspunktet</a:t>
            </a:r>
            <a:endParaRPr lang="en-GB" dirty="0">
              <a:ea typeface="ＭＳ Ｐゴシック" charset="0"/>
            </a:endParaRPr>
          </a:p>
          <a:p>
            <a:pPr eaLnBrk="1" hangingPunct="1">
              <a:defRPr/>
            </a:pPr>
            <a:endParaRPr lang="en-GB" b="0" i="0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GB" b="1" i="0" dirty="0">
                <a:ea typeface="ＭＳ Ｐゴシック" charset="0"/>
              </a:rPr>
              <a:t>Numeric rating scale (NRS)</a:t>
            </a:r>
            <a:r>
              <a:rPr lang="en-GB" b="0" i="0" baseline="0" dirty="0">
                <a:ea typeface="ＭＳ Ｐゴシック" charset="0"/>
              </a:rPr>
              <a:t> </a:t>
            </a:r>
            <a:r>
              <a:rPr lang="en-GB" b="0" i="0" baseline="0" dirty="0" err="1">
                <a:ea typeface="ＭＳ Ｐゴシック" charset="0"/>
              </a:rPr>
              <a:t>Tallfester</a:t>
            </a:r>
            <a:r>
              <a:rPr lang="en-GB" b="0" i="0" baseline="0" dirty="0">
                <a:ea typeface="ＭＳ Ｐゴシック" charset="0"/>
              </a:rPr>
              <a:t> </a:t>
            </a:r>
            <a:r>
              <a:rPr lang="en-GB" b="0" i="0" baseline="0" dirty="0" err="1">
                <a:ea typeface="ＭＳ Ｐゴシック" charset="0"/>
              </a:rPr>
              <a:t>pasienten</a:t>
            </a:r>
            <a:r>
              <a:rPr lang="en-GB" b="0" i="0" baseline="0" dirty="0">
                <a:ea typeface="ＭＳ Ｐゴシック" charset="0"/>
              </a:rPr>
              <a:t> </a:t>
            </a:r>
            <a:r>
              <a:rPr lang="en-GB" b="0" i="0" baseline="0" dirty="0" err="1">
                <a:ea typeface="ＭＳ Ｐゴシック" charset="0"/>
              </a:rPr>
              <a:t>smerteopplevelse</a:t>
            </a:r>
            <a:r>
              <a:rPr lang="en-GB" b="0" i="0" baseline="0" dirty="0">
                <a:ea typeface="ＭＳ Ｐゴシック" charset="0"/>
              </a:rPr>
              <a:t> </a:t>
            </a:r>
            <a:r>
              <a:rPr lang="en-GB" b="0" i="0" baseline="0" dirty="0" err="1">
                <a:ea typeface="ＭＳ Ｐゴシック" charset="0"/>
              </a:rPr>
              <a:t>på</a:t>
            </a:r>
            <a:r>
              <a:rPr lang="en-GB" b="0" i="0" baseline="0" dirty="0">
                <a:ea typeface="ＭＳ Ｐゴシック" charset="0"/>
              </a:rPr>
              <a:t> </a:t>
            </a:r>
            <a:r>
              <a:rPr lang="en-GB" b="0" i="0" baseline="0" dirty="0" err="1">
                <a:ea typeface="ＭＳ Ｐゴシック" charset="0"/>
              </a:rPr>
              <a:t>en</a:t>
            </a:r>
            <a:r>
              <a:rPr lang="en-GB" b="0" i="0" baseline="0" dirty="0">
                <a:ea typeface="ＭＳ Ｐゴシック" charset="0"/>
              </a:rPr>
              <a:t> </a:t>
            </a:r>
            <a:r>
              <a:rPr lang="en-GB" b="0" i="0" baseline="0" dirty="0" err="1">
                <a:ea typeface="ＭＳ Ｐゴシック" charset="0"/>
              </a:rPr>
              <a:t>skala</a:t>
            </a:r>
            <a:r>
              <a:rPr lang="en-GB" b="0" i="0" baseline="0" dirty="0">
                <a:ea typeface="ＭＳ Ｐゴシック" charset="0"/>
              </a:rPr>
              <a:t> </a:t>
            </a:r>
            <a:r>
              <a:rPr lang="en-GB" b="0" i="0" baseline="0" dirty="0" err="1">
                <a:ea typeface="ＭＳ Ｐゴシック" charset="0"/>
              </a:rPr>
              <a:t>fra</a:t>
            </a:r>
            <a:r>
              <a:rPr lang="en-GB" b="0" i="0" baseline="0" dirty="0">
                <a:ea typeface="ＭＳ Ｐゴシック" charset="0"/>
              </a:rPr>
              <a:t> 0 – </a:t>
            </a:r>
            <a:r>
              <a:rPr lang="en-GB" b="0" i="0" baseline="0" dirty="0" err="1">
                <a:ea typeface="ＭＳ Ｐゴシック" charset="0"/>
              </a:rPr>
              <a:t>ingen</a:t>
            </a:r>
            <a:r>
              <a:rPr lang="en-GB" b="0" i="0" baseline="0" dirty="0">
                <a:ea typeface="ＭＳ Ｐゴシック" charset="0"/>
              </a:rPr>
              <a:t> </a:t>
            </a:r>
            <a:r>
              <a:rPr lang="en-GB" b="0" i="0" baseline="0" dirty="0" err="1">
                <a:ea typeface="ＭＳ Ｐゴシック" charset="0"/>
              </a:rPr>
              <a:t>smerter</a:t>
            </a:r>
            <a:r>
              <a:rPr lang="en-GB" b="0" i="0" baseline="0" dirty="0">
                <a:ea typeface="ＭＳ Ｐゴシック" charset="0"/>
              </a:rPr>
              <a:t> – </a:t>
            </a:r>
            <a:r>
              <a:rPr lang="en-GB" b="0" i="0" baseline="0" dirty="0" err="1">
                <a:ea typeface="ＭＳ Ｐゴシック" charset="0"/>
              </a:rPr>
              <a:t>til</a:t>
            </a:r>
            <a:r>
              <a:rPr lang="en-GB" b="0" i="0" baseline="0" dirty="0">
                <a:ea typeface="ＭＳ Ｐゴシック" charset="0"/>
              </a:rPr>
              <a:t> 10 – </a:t>
            </a:r>
            <a:r>
              <a:rPr lang="en-GB" b="0" i="0" baseline="0" dirty="0" err="1">
                <a:ea typeface="ＭＳ Ｐゴシック" charset="0"/>
              </a:rPr>
              <a:t>verst</a:t>
            </a:r>
            <a:r>
              <a:rPr lang="en-GB" b="0" i="0" baseline="0" dirty="0">
                <a:ea typeface="ＭＳ Ｐゴシック" charset="0"/>
              </a:rPr>
              <a:t> </a:t>
            </a:r>
            <a:r>
              <a:rPr lang="en-GB" b="0" i="0" baseline="0" dirty="0" err="1">
                <a:ea typeface="ＭＳ Ｐゴシック" charset="0"/>
              </a:rPr>
              <a:t>tenkelige</a:t>
            </a:r>
            <a:r>
              <a:rPr lang="en-GB" b="0" i="0" baseline="0" dirty="0">
                <a:ea typeface="ＭＳ Ｐゴシック" charset="0"/>
              </a:rPr>
              <a:t> </a:t>
            </a:r>
            <a:r>
              <a:rPr lang="en-GB" b="0" i="0" baseline="0" dirty="0" err="1">
                <a:ea typeface="ＭＳ Ｐゴシック" charset="0"/>
              </a:rPr>
              <a:t>smerte</a:t>
            </a:r>
            <a:r>
              <a:rPr lang="en-GB" b="0" i="0" baseline="0" dirty="0">
                <a:ea typeface="ＭＳ Ｐゴシック" charset="0"/>
              </a:rPr>
              <a:t>.</a:t>
            </a:r>
            <a:endParaRPr lang="en-GB" b="0" i="0" dirty="0">
              <a:ea typeface="ＭＳ Ｐゴシック" charset="0"/>
            </a:endParaRPr>
          </a:p>
          <a:p>
            <a:pPr eaLnBrk="1" hangingPunct="1">
              <a:defRPr/>
            </a:pPr>
            <a:endParaRPr lang="en-GB" b="1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GB" b="1" dirty="0" err="1">
                <a:ea typeface="ＭＳ Ｐゴシック" charset="0"/>
              </a:rPr>
              <a:t>Verktøy</a:t>
            </a:r>
            <a:r>
              <a:rPr lang="en-GB" b="1" dirty="0">
                <a:ea typeface="ＭＳ Ｐゴシック" charset="0"/>
              </a:rPr>
              <a:t> for </a:t>
            </a:r>
            <a:r>
              <a:rPr lang="en-GB" b="1" dirty="0" err="1">
                <a:ea typeface="ＭＳ Ｐゴシック" charset="0"/>
              </a:rPr>
              <a:t>smerteadferd</a:t>
            </a:r>
            <a:r>
              <a:rPr lang="en-GB" b="1" dirty="0">
                <a:ea typeface="ＭＳ Ｐゴシック" charset="0"/>
              </a:rPr>
              <a:t>: </a:t>
            </a:r>
            <a:r>
              <a:rPr lang="en-GB" dirty="0" err="1">
                <a:ea typeface="ＭＳ Ｐゴシック" charset="0"/>
              </a:rPr>
              <a:t>Finnes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flere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typer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verktøy</a:t>
            </a:r>
            <a:r>
              <a:rPr lang="en-GB" dirty="0">
                <a:ea typeface="ＭＳ Ｐゴシック" charset="0"/>
              </a:rPr>
              <a:t> for </a:t>
            </a:r>
            <a:r>
              <a:rPr lang="en-GB" dirty="0" err="1">
                <a:ea typeface="ＭＳ Ｐゴシック" charset="0"/>
              </a:rPr>
              <a:t>smerteadferd</a:t>
            </a:r>
            <a:r>
              <a:rPr lang="en-GB" dirty="0">
                <a:ea typeface="ＭＳ Ｐゴシック" charset="0"/>
              </a:rPr>
              <a:t>. </a:t>
            </a:r>
            <a:r>
              <a:rPr lang="en-GB" dirty="0" err="1">
                <a:ea typeface="ＭＳ Ｐゴシック" charset="0"/>
              </a:rPr>
              <a:t>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basert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på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prinsippet</a:t>
            </a:r>
            <a:r>
              <a:rPr lang="en-GB" dirty="0">
                <a:ea typeface="ＭＳ Ｐゴシック" charset="0"/>
              </a:rPr>
              <a:t> om at </a:t>
            </a:r>
            <a:r>
              <a:rPr lang="en-GB" dirty="0" err="1">
                <a:ea typeface="ＭＳ Ｐゴシック" charset="0"/>
              </a:rPr>
              <a:t>pasienter</a:t>
            </a:r>
            <a:r>
              <a:rPr lang="en-GB" dirty="0">
                <a:ea typeface="ＭＳ Ｐゴシック" charset="0"/>
              </a:rPr>
              <a:t> med </a:t>
            </a:r>
            <a:r>
              <a:rPr lang="en-GB" dirty="0" err="1">
                <a:ea typeface="ＭＳ Ｐゴシック" charset="0"/>
              </a:rPr>
              <a:t>smerte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har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en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viss</a:t>
            </a:r>
            <a:r>
              <a:rPr lang="en-GB" dirty="0">
                <a:ea typeface="ＭＳ Ｐゴシック" charset="0"/>
              </a:rPr>
              <a:t> type </a:t>
            </a:r>
            <a:r>
              <a:rPr lang="en-GB" dirty="0" err="1">
                <a:ea typeface="ＭＳ Ｐゴシック" charset="0"/>
              </a:rPr>
              <a:t>adferd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og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fysiologiske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endringer</a:t>
            </a:r>
            <a:r>
              <a:rPr lang="en-GB" dirty="0">
                <a:ea typeface="ＭＳ Ｐゴシック" charset="0"/>
              </a:rPr>
              <a:t>. </a:t>
            </a:r>
            <a:r>
              <a:rPr lang="en-GB" dirty="0" err="1">
                <a:ea typeface="ＭＳ Ｐゴシック" charset="0"/>
              </a:rPr>
              <a:t>Kan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være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tidkrevende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og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kopleks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og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pasientens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subjektive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vurderingen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ikke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inkludert</a:t>
            </a:r>
            <a:r>
              <a:rPr lang="en-GB" dirty="0">
                <a:ea typeface="ＭＳ Ｐゴシック" charset="0"/>
              </a:rPr>
              <a:t>.</a:t>
            </a:r>
            <a:endParaRPr lang="en-GB" b="1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5363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</a:rPr>
              <a:t>MTS mener at Smertestigen er det mest ideelle smertevurderingsverktøyet i akuttmedisin.  Dette er en kombinasjon</a:t>
            </a:r>
            <a:r>
              <a:rPr lang="nb-NO" altLang="nb-NO" baseline="0" dirty="0">
                <a:latin typeface="Arial" panose="020B0604020202020204" pitchFamily="34" charset="0"/>
              </a:rPr>
              <a:t> av VAS og NRS.</a:t>
            </a:r>
            <a:endParaRPr lang="nb-NO" altLang="nb-NO" dirty="0">
              <a:latin typeface="Arial" panose="020B0604020202020204" pitchFamily="34" charset="0"/>
            </a:endParaRPr>
          </a:p>
          <a:p>
            <a:r>
              <a:rPr lang="nb-NO" altLang="nb-NO" dirty="0">
                <a:latin typeface="Arial" panose="020B0604020202020204" pitchFamily="34" charset="0"/>
              </a:rPr>
              <a:t>Vi skal nå se hvilke fordeler denne har.</a:t>
            </a:r>
          </a:p>
          <a:p>
            <a:r>
              <a:rPr lang="nb-NO" altLang="nb-NO" dirty="0">
                <a:latin typeface="Arial" panose="020B0604020202020204" pitchFamily="34" charset="0"/>
              </a:rPr>
              <a:t>(gå gjerne tilbake til dette bildet når du forklarer smertestigen nærmere på de neste bildene)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0CBF4A-C0E7-4AB0-878B-C7AB9759BC07}" type="slidenum">
              <a:rPr lang="en-GB" altLang="nb-NO" smtClean="0"/>
              <a:pPr>
                <a:defRPr/>
              </a:pPr>
              <a:t>5</a:t>
            </a:fld>
            <a:endParaRPr lang="en-GB" alt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ser man oversikten enda mer konkret.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C942E-E7A3-481D-B051-7E2AFFE9323D}" type="slidenum">
              <a:rPr lang="en-GB" altLang="nb-NO" smtClean="0"/>
              <a:pPr>
                <a:defRPr/>
              </a:pPr>
              <a:t>6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407627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4A9066-8CE9-42E6-94CC-8CE807F5F16D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dirty="0" err="1">
                <a:ea typeface="ＭＳ Ｐゴシック" charset="0"/>
              </a:rPr>
              <a:t>Forklare</a:t>
            </a:r>
            <a:r>
              <a:rPr lang="en-GB" dirty="0">
                <a:ea typeface="ＭＳ Ｐゴシック" charset="0"/>
              </a:rPr>
              <a:t> “</a:t>
            </a:r>
            <a:r>
              <a:rPr lang="en-GB" dirty="0" err="1">
                <a:ea typeface="ＭＳ Ｐゴシック" charset="0"/>
              </a:rPr>
              <a:t>flytskjema</a:t>
            </a:r>
            <a:r>
              <a:rPr lang="en-GB" dirty="0">
                <a:ea typeface="ＭＳ Ｐゴシック" charset="0"/>
              </a:rPr>
              <a:t>” </a:t>
            </a:r>
            <a:r>
              <a:rPr lang="en-GB" dirty="0" err="1">
                <a:ea typeface="ＭＳ Ｐゴシック" charset="0"/>
              </a:rPr>
              <a:t>smerte</a:t>
            </a:r>
            <a:r>
              <a:rPr lang="en-GB" dirty="0">
                <a:ea typeface="ＭＳ Ｐゴシック" charset="0"/>
              </a:rPr>
              <a:t>. </a:t>
            </a:r>
          </a:p>
          <a:p>
            <a:pPr eaLnBrk="1" hangingPunct="1">
              <a:defRPr/>
            </a:pPr>
            <a:r>
              <a:rPr lang="en-GB" dirty="0">
                <a:ea typeface="ＭＳ Ｐゴシック" charset="0"/>
              </a:rPr>
              <a:t>De </a:t>
            </a:r>
            <a:r>
              <a:rPr lang="en-GB" dirty="0" err="1">
                <a:ea typeface="ＭＳ Ｐゴシック" charset="0"/>
              </a:rPr>
              <a:t>tre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ulike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gradene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av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smerte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vil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uavhengig</a:t>
            </a:r>
            <a:r>
              <a:rPr lang="en-GB" baseline="0" dirty="0">
                <a:ea typeface="ＭＳ Ｐゴシック" charset="0"/>
              </a:rPr>
              <a:t> </a:t>
            </a:r>
            <a:r>
              <a:rPr lang="en-GB" baseline="0" dirty="0" err="1">
                <a:ea typeface="ＭＳ Ｐゴシック" charset="0"/>
              </a:rPr>
              <a:t>av</a:t>
            </a:r>
            <a:r>
              <a:rPr lang="en-GB" baseline="0" dirty="0">
                <a:ea typeface="ＭＳ Ｐゴシック" charset="0"/>
              </a:rPr>
              <a:t> </a:t>
            </a:r>
            <a:r>
              <a:rPr lang="en-GB" baseline="0" dirty="0" err="1">
                <a:ea typeface="ＭＳ Ｐゴシック" charset="0"/>
              </a:rPr>
              <a:t>valgte</a:t>
            </a:r>
            <a:r>
              <a:rPr lang="en-GB" baseline="0" dirty="0">
                <a:ea typeface="ＭＳ Ｐゴシック" charset="0"/>
              </a:rPr>
              <a:t> </a:t>
            </a:r>
            <a:r>
              <a:rPr lang="en-GB" baseline="0" dirty="0" err="1">
                <a:ea typeface="ＭＳ Ｐゴシック" charset="0"/>
              </a:rPr>
              <a:t>flytskjema</a:t>
            </a:r>
            <a:r>
              <a:rPr lang="en-GB" baseline="0" dirty="0">
                <a:ea typeface="ＭＳ Ｐゴシック" charset="0"/>
              </a:rPr>
              <a:t>, </a:t>
            </a:r>
            <a:r>
              <a:rPr lang="en-GB" dirty="0" err="1">
                <a:ea typeface="ＭＳ Ｐゴシック" charset="0"/>
              </a:rPr>
              <a:t>alltid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slå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ut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på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samme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hastegrad</a:t>
            </a:r>
            <a:r>
              <a:rPr lang="en-GB" dirty="0">
                <a:ea typeface="ＭＳ Ｐゴシック" charset="0"/>
              </a:rPr>
              <a:t>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FF1C79-3A66-4B26-8ABA-B67B48ABB090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ＭＳ Ｐゴシック" charset="0"/>
              </a:rPr>
              <a:t>MTS </a:t>
            </a:r>
            <a:r>
              <a:rPr lang="en-GB" dirty="0" err="1">
                <a:ea typeface="ＭＳ Ｐゴシック" charset="0"/>
              </a:rPr>
              <a:t>mener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altså</a:t>
            </a:r>
            <a:r>
              <a:rPr lang="en-GB" dirty="0">
                <a:ea typeface="ＭＳ Ｐゴシック" charset="0"/>
              </a:rPr>
              <a:t> at </a:t>
            </a:r>
            <a:r>
              <a:rPr lang="en-GB" dirty="0" err="1">
                <a:ea typeface="ＭＳ Ｐゴシック" charset="0"/>
              </a:rPr>
              <a:t>smertestigen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det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mest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ideelle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verktøyet</a:t>
            </a:r>
            <a:r>
              <a:rPr lang="en-GB" dirty="0">
                <a:ea typeface="ＭＳ Ｐゴシック" charset="0"/>
              </a:rPr>
              <a:t> for </a:t>
            </a:r>
            <a:r>
              <a:rPr lang="en-GB" dirty="0" err="1">
                <a:ea typeface="ＭＳ Ｐゴシック" charset="0"/>
              </a:rPr>
              <a:t>smertevurdering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innen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akuttmedisin</a:t>
            </a:r>
            <a:r>
              <a:rPr lang="en-GB" dirty="0">
                <a:ea typeface="ＭＳ Ｐゴシック" charset="0"/>
              </a:rPr>
              <a:t>. </a:t>
            </a:r>
          </a:p>
          <a:p>
            <a:pPr eaLnBrk="1" hangingPunct="1">
              <a:defRPr/>
            </a:pPr>
            <a:r>
              <a:rPr lang="en-GB" dirty="0" err="1">
                <a:ea typeface="ＭＳ Ｐゴシック" charset="0"/>
              </a:rPr>
              <a:t>Smertestigen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en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blanding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av</a:t>
            </a:r>
            <a:r>
              <a:rPr lang="en-GB" dirty="0">
                <a:ea typeface="ＭＳ Ｐゴシック" charset="0"/>
              </a:rPr>
              <a:t> de </a:t>
            </a:r>
            <a:r>
              <a:rPr lang="en-GB" dirty="0" err="1">
                <a:ea typeface="ＭＳ Ｐゴシック" charset="0"/>
              </a:rPr>
              <a:t>tre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foregående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smerteverktøy</a:t>
            </a:r>
            <a:r>
              <a:rPr lang="en-GB" baseline="0" dirty="0">
                <a:ea typeface="ＭＳ Ｐゴシック" charset="0"/>
              </a:rPr>
              <a:t> (</a:t>
            </a:r>
            <a:r>
              <a:rPr lang="en-GB" baseline="0" dirty="0" err="1">
                <a:ea typeface="ＭＳ Ｐゴシック" charset="0"/>
              </a:rPr>
              <a:t>verbalt</a:t>
            </a:r>
            <a:r>
              <a:rPr lang="en-GB" baseline="0" dirty="0">
                <a:ea typeface="ＭＳ Ｐゴシック" charset="0"/>
              </a:rPr>
              <a:t> </a:t>
            </a:r>
            <a:r>
              <a:rPr lang="en-GB" baseline="0" dirty="0" err="1">
                <a:ea typeface="ＭＳ Ｐゴシック" charset="0"/>
              </a:rPr>
              <a:t>beskrivende</a:t>
            </a:r>
            <a:r>
              <a:rPr lang="en-GB" baseline="0" dirty="0">
                <a:ea typeface="ＭＳ Ｐゴシック" charset="0"/>
              </a:rPr>
              <a:t> </a:t>
            </a:r>
            <a:r>
              <a:rPr lang="en-GB" baseline="0" dirty="0" err="1">
                <a:ea typeface="ＭＳ Ｐゴシック" charset="0"/>
              </a:rPr>
              <a:t>skalaer</a:t>
            </a:r>
            <a:r>
              <a:rPr lang="en-GB" baseline="0" dirty="0">
                <a:ea typeface="ＭＳ Ｐゴシック" charset="0"/>
              </a:rPr>
              <a:t>, </a:t>
            </a:r>
            <a:r>
              <a:rPr lang="en-GB" baseline="0" dirty="0" err="1">
                <a:ea typeface="ＭＳ Ｐゴシック" charset="0"/>
              </a:rPr>
              <a:t>visuelle</a:t>
            </a:r>
            <a:r>
              <a:rPr lang="en-GB" baseline="0" dirty="0">
                <a:ea typeface="ＭＳ Ｐゴシック" charset="0"/>
              </a:rPr>
              <a:t> </a:t>
            </a:r>
            <a:r>
              <a:rPr lang="en-GB" baseline="0" dirty="0" err="1">
                <a:ea typeface="ＭＳ Ｐゴシック" charset="0"/>
              </a:rPr>
              <a:t>analoge</a:t>
            </a:r>
            <a:r>
              <a:rPr lang="en-GB" baseline="0" dirty="0">
                <a:ea typeface="ＭＳ Ｐゴシック" charset="0"/>
              </a:rPr>
              <a:t> </a:t>
            </a:r>
            <a:r>
              <a:rPr lang="en-GB" baseline="0" dirty="0" err="1">
                <a:ea typeface="ＭＳ Ｐゴシック" charset="0"/>
              </a:rPr>
              <a:t>skalaer</a:t>
            </a:r>
            <a:r>
              <a:rPr lang="en-GB" baseline="0" dirty="0">
                <a:ea typeface="ＭＳ Ｐゴシック" charset="0"/>
              </a:rPr>
              <a:t> og </a:t>
            </a:r>
            <a:r>
              <a:rPr lang="en-GB" baseline="0" dirty="0" err="1">
                <a:ea typeface="ＭＳ Ｐゴシック" charset="0"/>
              </a:rPr>
              <a:t>verktøy</a:t>
            </a:r>
            <a:r>
              <a:rPr lang="en-GB" baseline="0" dirty="0">
                <a:ea typeface="ＭＳ Ｐゴシック" charset="0"/>
              </a:rPr>
              <a:t> for </a:t>
            </a:r>
            <a:r>
              <a:rPr lang="en-GB" baseline="0" dirty="0" err="1">
                <a:ea typeface="ＭＳ Ｐゴシック" charset="0"/>
              </a:rPr>
              <a:t>smerteadferd</a:t>
            </a:r>
            <a:r>
              <a:rPr lang="en-GB" baseline="0" dirty="0">
                <a:ea typeface="ＭＳ Ｐゴシック" charset="0"/>
              </a:rPr>
              <a:t>)</a:t>
            </a:r>
          </a:p>
          <a:p>
            <a:pPr eaLnBrk="1" hangingPunct="1">
              <a:defRPr/>
            </a:pPr>
            <a:r>
              <a:rPr lang="en-GB" altLang="nb-NO" sz="12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Pasienten</a:t>
            </a:r>
            <a:r>
              <a:rPr lang="en-GB" altLang="nb-NO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2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føler</a:t>
            </a:r>
            <a:r>
              <a:rPr lang="en-GB" altLang="nb-NO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at </a:t>
            </a:r>
            <a:r>
              <a:rPr lang="en-GB" altLang="nb-NO" sz="12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smertene</a:t>
            </a:r>
            <a:r>
              <a:rPr lang="en-GB" altLang="nb-NO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nb-NO" sz="12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blir</a:t>
            </a:r>
            <a:r>
              <a:rPr lang="en-GB" altLang="nb-NO" sz="1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tatt </a:t>
            </a:r>
            <a:r>
              <a:rPr lang="en-GB" altLang="nb-NO" sz="12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alvorlig</a:t>
            </a:r>
            <a:endParaRPr lang="en-GB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9459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altLang="nb-NO" dirty="0">
                <a:latin typeface="Arial" panose="020B0604020202020204" pitchFamily="34" charset="0"/>
              </a:rPr>
              <a:t>Smertestigen er også godt tilpasset til bruk på barn.  </a:t>
            </a:r>
          </a:p>
          <a:p>
            <a:r>
              <a:rPr lang="nb-NO" altLang="nb-NO" dirty="0">
                <a:latin typeface="Arial" panose="020B0604020202020204" pitchFamily="34" charset="0"/>
              </a:rPr>
              <a:t>Forklar hvordan du bruker den på barn. « Hvilken av disse bamsene føler du at du likner mest på nå»?</a:t>
            </a:r>
          </a:p>
          <a:p>
            <a:pPr eaLnBrk="1" hangingPunct="1">
              <a:defRPr/>
            </a:pPr>
            <a:r>
              <a:rPr lang="nb-NO" altLang="nb-NO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Det</a:t>
            </a:r>
            <a:r>
              <a:rPr lang="nb-NO" altLang="nb-NO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er gjort en studie om bruken av smertestigen på barn. </a:t>
            </a:r>
            <a:r>
              <a:rPr lang="nb-NO" altLang="nb-NO" b="1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( The </a:t>
            </a:r>
            <a:r>
              <a:rPr lang="nb-NO" altLang="nb-NO" b="1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Convergent</a:t>
            </a:r>
            <a:r>
              <a:rPr lang="nb-NO" altLang="nb-NO" b="1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b-NO" altLang="nb-NO" b="1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validity</a:t>
            </a:r>
            <a:r>
              <a:rPr lang="nb-NO" altLang="nb-NO" b="1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b-NO" altLang="nb-NO" b="1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nb-NO" altLang="nb-NO" b="1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b-NO" altLang="nb-NO" b="1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nb-NO" altLang="nb-NO" b="1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Manchester </a:t>
            </a:r>
            <a:r>
              <a:rPr lang="nb-NO" altLang="nb-NO" b="1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pain</a:t>
            </a:r>
            <a:r>
              <a:rPr lang="nb-NO" altLang="nb-NO" b="1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b-NO" altLang="nb-NO" b="1" baseline="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scale</a:t>
            </a:r>
            <a:r>
              <a:rPr lang="nb-NO" altLang="nb-NO" b="1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) </a:t>
            </a:r>
            <a:r>
              <a:rPr lang="nb-NO" altLang="nb-NO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Studien viser at smertestigen fungerer like godt som mer kjente og</a:t>
            </a:r>
            <a:r>
              <a:rPr lang="nb-NO" altLang="nb-NO" b="1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nb-NO" altLang="nb-NO" b="0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veletablerte smerteskalaer for barn.</a:t>
            </a:r>
            <a:r>
              <a:rPr lang="nb-NO" altLang="nb-NO" b="1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nb-NO" altLang="nb-NO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nb-NO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nb-NO" altLang="nb-NO" dirty="0">
              <a:latin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A402B0-C57D-420D-B964-5B1AC59B4A07}" type="slidenum">
              <a:rPr lang="en-GB" altLang="nb-NO" smtClean="0"/>
              <a:pPr>
                <a:defRPr/>
              </a:pPr>
              <a:t>9</a:t>
            </a:fld>
            <a:endParaRPr lang="en-GB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EA0ED-1E42-40BF-BAFE-50A247B02FF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1240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E89D-DF45-4B35-BD37-2B6850C09FF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9238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CA90-8DA9-4111-8C49-4D20F75FEE5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20580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DD2A-44ED-485C-A379-4CCF7DAAE09E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087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B10-0931-4F05-B4DB-7E06D4A85F40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0252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FCD8-8702-4787-88A7-95ADF8E4EEB1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16360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C942-D40D-4CB2-82DA-05F83D5E59B9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82973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F6E6-BF68-43F9-B7BD-A296E29413D6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52034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7C95-CD6C-494A-9D20-6F487803505B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41705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FC09-5440-43CF-BC2B-7A6791F6A827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37782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6C83-CA8F-46FA-92E1-E40F594FD98E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6628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D75B-190E-4CD2-8765-F1F8C0A4078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3952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D183-EF63-4054-A7E7-EDBA62121776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97460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4C49-3F3E-4921-9186-E06FBA700496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67419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6124-7809-4B90-8EA2-260D81870CEB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74109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89EAD-AF38-453C-A4AB-6E336A090B8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6614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F4FB8-7698-479B-BBB1-9FAB0A374C1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9579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74871-18DD-465D-94AB-D9B33882E26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1565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6958F-684D-4A9B-98DB-69A7A9A6F24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5375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4691-8387-4B11-BB08-1C3D3E9CF14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3938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3851-D468-49C5-9EE4-DE1C53331E9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9068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9338-21E4-4641-995D-04BCFED3AF9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7114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2BE0-FF9D-49DE-B562-3DF87F509CF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8233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Rediger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FA95D2-513B-4D24-95A6-3945C0B2D3F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9FCD8-8702-4787-88A7-95ADF8E4EEB1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6585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7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9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C4A8D4C-CE85-EE33-2549-9C46FFBEF8BC}"/>
              </a:ext>
            </a:extLst>
          </p:cNvPr>
          <p:cNvSpPr txBox="1"/>
          <p:nvPr/>
        </p:nvSpPr>
        <p:spPr>
          <a:xfrm>
            <a:off x="443895" y="1712905"/>
            <a:ext cx="4039102" cy="2795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SMERTE-VURDERING</a:t>
            </a:r>
            <a:r>
              <a:rPr lang="en-US" sz="4400" b="1" kern="1200" dirty="0">
                <a:latin typeface="+mj-lt"/>
                <a:ea typeface="+mj-ea"/>
                <a:cs typeface="+mj-cs"/>
              </a:rPr>
              <a:t> </a:t>
            </a:r>
            <a:endParaRPr lang="en-US" sz="44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latin typeface="+mj-lt"/>
                <a:ea typeface="+mj-ea"/>
                <a:cs typeface="+mj-cs"/>
              </a:rPr>
              <a:t>I TRIAGE</a:t>
            </a:r>
            <a:endParaRPr lang="en-US" sz="4400" kern="1200">
              <a:latin typeface="+mj-lt"/>
              <a:ea typeface="+mj-ea"/>
              <a:cs typeface="Calibri Light"/>
            </a:endParaRPr>
          </a:p>
        </p:txBody>
      </p:sp>
      <p:pic>
        <p:nvPicPr>
          <p:cNvPr id="14" name="Bilde 14">
            <a:extLst>
              <a:ext uri="{FF2B5EF4-FFF2-40B4-BE49-F238E27FC236}">
                <a16:creationId xmlns:a16="http://schemas.microsoft.com/office/drawing/2014/main" id="{AACB043F-DE0F-5E6E-5866-A12644061D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25" r="1" b="3232"/>
          <a:stretch/>
        </p:blipFill>
        <p:spPr>
          <a:xfrm>
            <a:off x="5895751" y="2121817"/>
            <a:ext cx="5708649" cy="25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61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9CBFEC-84A4-4836-B6DA-6A5FABB8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668" y="1003222"/>
            <a:ext cx="10515600" cy="1325563"/>
          </a:xfrm>
        </p:spPr>
        <p:txBody>
          <a:bodyPr/>
          <a:lstStyle/>
          <a:p>
            <a:r>
              <a:rPr lang="nb-NO" sz="4000" b="1" dirty="0"/>
              <a:t>  FLACC ( Face, </a:t>
            </a:r>
            <a:r>
              <a:rPr lang="nb-NO" sz="4000" b="1" dirty="0" err="1"/>
              <a:t>Legs</a:t>
            </a:r>
            <a:r>
              <a:rPr lang="nb-NO" sz="4000" b="1" dirty="0"/>
              <a:t>, Activity, </a:t>
            </a:r>
            <a:r>
              <a:rPr lang="nb-NO" sz="4000" b="1" dirty="0" err="1"/>
              <a:t>Cry</a:t>
            </a:r>
            <a:r>
              <a:rPr lang="nb-NO" sz="4000" b="1" dirty="0"/>
              <a:t>, </a:t>
            </a:r>
            <a:r>
              <a:rPr lang="nb-NO" sz="4000" b="1" dirty="0" err="1"/>
              <a:t>Consolability</a:t>
            </a:r>
            <a:r>
              <a:rPr lang="nb-NO" sz="4000" b="1" dirty="0"/>
              <a:t>)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8339790-B3CE-47EE-BAD5-EE6C0AA4F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41536"/>
            <a:ext cx="9391579" cy="4351338"/>
          </a:xfrm>
        </p:spPr>
      </p:pic>
      <p:pic>
        <p:nvPicPr>
          <p:cNvPr id="6" name="Bilde 2">
            <a:extLst>
              <a:ext uri="{FF2B5EF4-FFF2-40B4-BE49-F238E27FC236}">
                <a16:creationId xmlns:a16="http://schemas.microsoft.com/office/drawing/2014/main" id="{A9F8DE74-C08F-4B8D-B8C1-2AD698B5D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45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51213" y="1131434"/>
            <a:ext cx="10769943" cy="1325562"/>
          </a:xfrm>
        </p:spPr>
        <p:txBody>
          <a:bodyPr/>
          <a:lstStyle/>
          <a:p>
            <a:pPr algn="ctr" eaLnBrk="1" hangingPunct="1"/>
            <a:r>
              <a:rPr lang="nb-NO" altLang="nb-NO" sz="4000" b="1" dirty="0">
                <a:latin typeface="Arial"/>
                <a:cs typeface="Arial"/>
              </a:rPr>
              <a:t>Subjektiv</a:t>
            </a:r>
            <a:r>
              <a:rPr lang="nb-NO" altLang="nb-NO" sz="4000" dirty="0">
                <a:latin typeface="Arial"/>
                <a:cs typeface="Arial"/>
              </a:rPr>
              <a:t> </a:t>
            </a:r>
            <a:r>
              <a:rPr lang="nb-NO" altLang="nb-NO" sz="4000" b="1" dirty="0">
                <a:latin typeface="Arial"/>
                <a:cs typeface="Arial"/>
              </a:rPr>
              <a:t>og</a:t>
            </a:r>
            <a:r>
              <a:rPr lang="nb-NO" altLang="nb-NO" sz="4000" dirty="0">
                <a:latin typeface="Arial"/>
                <a:cs typeface="Arial"/>
              </a:rPr>
              <a:t> </a:t>
            </a:r>
            <a:r>
              <a:rPr lang="nb-NO" altLang="nb-NO" sz="4000" b="1" dirty="0">
                <a:latin typeface="Arial"/>
                <a:cs typeface="Arial"/>
              </a:rPr>
              <a:t>objektiv</a:t>
            </a:r>
            <a:r>
              <a:rPr lang="nb-NO" altLang="nb-NO" sz="4000" dirty="0">
                <a:latin typeface="Arial"/>
                <a:cs typeface="Arial"/>
              </a:rPr>
              <a:t> </a:t>
            </a:r>
            <a:r>
              <a:rPr lang="nb-NO" altLang="nb-NO" sz="4000" b="1" dirty="0">
                <a:latin typeface="Arial"/>
                <a:cs typeface="Arial"/>
              </a:rPr>
              <a:t>smertevurdering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89819" y="2515373"/>
            <a:ext cx="7357890" cy="39227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nb-NO" altLang="nb-NO" sz="2800" dirty="0">
                <a:latin typeface="Arial"/>
                <a:ea typeface="MS PGothic"/>
                <a:cs typeface="Arial"/>
              </a:rPr>
              <a:t>Hør på det pasienten sier og dokumenter hans smertescore.</a:t>
            </a:r>
            <a:endParaRPr lang="nb-NO" dirty="0"/>
          </a:p>
          <a:p>
            <a:pPr eaLnBrk="1" hangingPunct="1">
              <a:lnSpc>
                <a:spcPct val="100000"/>
              </a:lnSpc>
            </a:pPr>
            <a:r>
              <a:rPr lang="nb-NO" altLang="nb-NO" sz="2800" dirty="0">
                <a:latin typeface="Arial"/>
                <a:ea typeface="MS PGothic"/>
                <a:cs typeface="Arial"/>
              </a:rPr>
              <a:t>Se på adferden til pasienten og finn denne på smertestigen.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2800" dirty="0">
                <a:latin typeface="Arial"/>
                <a:ea typeface="MS PGothic"/>
                <a:cs typeface="Arial"/>
              </a:rPr>
              <a:t>Er din og pasientens vurdering lik?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2800" dirty="0">
                <a:latin typeface="Arial"/>
                <a:ea typeface="MS PGothic"/>
                <a:cs typeface="Arial"/>
              </a:rPr>
              <a:t>Hvis ikke: Hvorfor?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2800" dirty="0">
                <a:latin typeface="Arial"/>
                <a:ea typeface="MS PGothic"/>
                <a:cs typeface="Arial"/>
              </a:rPr>
              <a:t>Dokumenter forskjellen.</a:t>
            </a:r>
          </a:p>
        </p:txBody>
      </p:sp>
      <p:pic>
        <p:nvPicPr>
          <p:cNvPr id="20484" name="Picture 4" descr="j02330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93" y="3638815"/>
            <a:ext cx="24193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2">
            <a:extLst>
              <a:ext uri="{FF2B5EF4-FFF2-40B4-BE49-F238E27FC236}">
                <a16:creationId xmlns:a16="http://schemas.microsoft.com/office/drawing/2014/main" id="{B4077B5E-D581-BF4B-45F8-FF7AC88FF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358" y="457200"/>
            <a:ext cx="8730090" cy="1462088"/>
          </a:xfrm>
        </p:spPr>
        <p:txBody>
          <a:bodyPr/>
          <a:lstStyle/>
          <a:p>
            <a:pPr algn="ctr" eaLnBrk="1" hangingPunct="1"/>
            <a:r>
              <a:rPr lang="nb-NO" altLang="nb-NO" sz="3200" dirty="0"/>
              <a:t> </a:t>
            </a:r>
            <a:br>
              <a:rPr lang="nb-NO" altLang="nb-NO" sz="3200" dirty="0"/>
            </a:br>
            <a:r>
              <a:rPr lang="nb-NO" altLang="nb-NO" sz="4000" b="1" dirty="0">
                <a:latin typeface="Arial"/>
                <a:cs typeface="Arial"/>
              </a:rPr>
              <a:t>Spesielle hensyn</a:t>
            </a:r>
            <a:endParaRPr lang="en-GB" altLang="nb-NO" sz="4000" b="1">
              <a:latin typeface="Arial"/>
              <a:cs typeface="Arial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706688" y="2362201"/>
            <a:ext cx="7772400" cy="37703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nb-NO" sz="2800" dirty="0">
                <a:latin typeface="Arial"/>
                <a:cs typeface="Arial"/>
              </a:rPr>
              <a:t>Alder</a:t>
            </a:r>
            <a:endParaRPr lang="nb-NO"/>
          </a:p>
          <a:p>
            <a:pPr eaLnBrk="1" hangingPunct="1">
              <a:lnSpc>
                <a:spcPct val="100000"/>
              </a:lnSpc>
            </a:pPr>
            <a:r>
              <a:rPr lang="nb-NO" altLang="nb-NO" sz="2800" dirty="0">
                <a:latin typeface="Arial"/>
                <a:cs typeface="Arial"/>
              </a:rPr>
              <a:t>Tidligere erfaring med smerte</a:t>
            </a:r>
            <a:endParaRPr lang="en-GB" altLang="nb-NO" sz="2800" dirty="0">
              <a:latin typeface="Arial"/>
              <a:cs typeface="Arial"/>
            </a:endParaRPr>
          </a:p>
          <a:p>
            <a:pPr eaLnBrk="1" hangingPunct="1">
              <a:lnSpc>
                <a:spcPct val="100000"/>
              </a:lnSpc>
            </a:pPr>
            <a:r>
              <a:rPr lang="en-GB" altLang="nb-NO" sz="2800" dirty="0">
                <a:latin typeface="Arial"/>
                <a:cs typeface="Arial"/>
              </a:rPr>
              <a:t>Kultur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2800" dirty="0">
                <a:latin typeface="Arial"/>
                <a:cs typeface="Arial"/>
              </a:rPr>
              <a:t>Engstelse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2800" dirty="0">
                <a:latin typeface="Arial"/>
                <a:cs typeface="Arial"/>
              </a:rPr>
              <a:t>Hindrer smerten aktivitet?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2800" dirty="0">
                <a:latin typeface="Arial"/>
                <a:cs typeface="Arial"/>
              </a:rPr>
              <a:t>Passer vurderingen?</a:t>
            </a:r>
            <a:endParaRPr lang="en-GB" altLang="nb-NO" sz="2800" dirty="0">
              <a:latin typeface="Arial"/>
              <a:cs typeface="Arial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nb-NO" altLang="nb-NO" sz="2400">
              <a:latin typeface="Arial" panose="020B0604020202020204" pitchFamily="34" charset="0"/>
            </a:endParaRP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E8AF08AC-160D-25DB-0FF3-9D71BF8F0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39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4996" y="1220306"/>
            <a:ext cx="5461053" cy="1462088"/>
          </a:xfrm>
        </p:spPr>
        <p:txBody>
          <a:bodyPr/>
          <a:lstStyle/>
          <a:p>
            <a:pPr algn="ctr" eaLnBrk="1" hangingPunct="1"/>
            <a:br>
              <a:rPr lang="nb-NO" altLang="nb-NO" sz="4000" b="1" dirty="0">
                <a:latin typeface="Arial" panose="020B0604020202020204" pitchFamily="34" charset="0"/>
              </a:rPr>
            </a:br>
            <a:r>
              <a:rPr lang="nb-NO" altLang="nb-NO" sz="4000" b="1" dirty="0">
                <a:latin typeface="Arial"/>
                <a:cs typeface="Arial"/>
              </a:rPr>
              <a:t>   Hensyn i forhold </a:t>
            </a:r>
            <a:br>
              <a:rPr lang="nb-NO" altLang="nb-NO" sz="4000" b="1" dirty="0">
                <a:latin typeface="Arial" panose="020B0604020202020204" pitchFamily="34" charset="0"/>
              </a:rPr>
            </a:br>
            <a:r>
              <a:rPr lang="nb-NO" altLang="nb-NO" sz="4000" b="1" dirty="0">
                <a:latin typeface="Arial"/>
                <a:cs typeface="Arial"/>
              </a:rPr>
              <a:t>til alder</a:t>
            </a:r>
            <a:endParaRPr lang="en-GB" altLang="nb-NO" sz="4000" b="1">
              <a:latin typeface="Arial"/>
              <a:cs typeface="Arial"/>
            </a:endParaRPr>
          </a:p>
        </p:txBody>
      </p:sp>
      <p:pic>
        <p:nvPicPr>
          <p:cNvPr id="24579" name="Picture 3" descr="Z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7308265" y="2607874"/>
            <a:ext cx="5707062" cy="2311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4" descr="Easter 0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9928" y="3702466"/>
            <a:ext cx="3379385" cy="241654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Bilde 2">
            <a:extLst>
              <a:ext uri="{FF2B5EF4-FFF2-40B4-BE49-F238E27FC236}">
                <a16:creationId xmlns:a16="http://schemas.microsoft.com/office/drawing/2014/main" id="{F866F06A-4D63-54CE-E9AC-055E66B4A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  <p:pic>
        <p:nvPicPr>
          <p:cNvPr id="3" name="Bilde 3">
            <a:extLst>
              <a:ext uri="{FF2B5EF4-FFF2-40B4-BE49-F238E27FC236}">
                <a16:creationId xmlns:a16="http://schemas.microsoft.com/office/drawing/2014/main" id="{9FE3BE41-A7CE-001D-7285-F14874D07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319" y="2738175"/>
            <a:ext cx="2743200" cy="27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1815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3121" y="-287474"/>
            <a:ext cx="7793038" cy="2330723"/>
          </a:xfrm>
        </p:spPr>
        <p:txBody>
          <a:bodyPr/>
          <a:lstStyle/>
          <a:p>
            <a:pPr algn="ctr" eaLnBrk="1" hangingPunct="1"/>
            <a:br>
              <a:rPr lang="en-GB" altLang="nb-NO" sz="4000" b="1" dirty="0">
                <a:latin typeface="Arial" panose="020B0604020202020204" pitchFamily="34" charset="0"/>
              </a:rPr>
            </a:br>
            <a:br>
              <a:rPr lang="en-GB" altLang="nb-NO" sz="4000" b="1" dirty="0">
                <a:latin typeface="Arial" panose="020B0604020202020204" pitchFamily="34" charset="0"/>
              </a:rPr>
            </a:br>
            <a:br>
              <a:rPr lang="en-GB" altLang="nb-NO" sz="4000" b="1" dirty="0">
                <a:latin typeface="Arial" panose="020B0604020202020204" pitchFamily="34" charset="0"/>
              </a:rPr>
            </a:br>
            <a:r>
              <a:rPr lang="en-GB" altLang="nb-NO" sz="4000" b="1" dirty="0" err="1">
                <a:latin typeface="Arial"/>
                <a:cs typeface="Arial"/>
              </a:rPr>
              <a:t>Spesielle</a:t>
            </a:r>
            <a:r>
              <a:rPr lang="en-GB" altLang="nb-NO" sz="4000" b="1" dirty="0">
                <a:latin typeface="Arial"/>
                <a:cs typeface="Arial"/>
              </a:rPr>
              <a:t> </a:t>
            </a:r>
            <a:r>
              <a:rPr lang="en-GB" altLang="nb-NO" sz="4000" b="1" dirty="0" err="1">
                <a:latin typeface="Arial"/>
                <a:cs typeface="Arial"/>
              </a:rPr>
              <a:t>hensyn</a:t>
            </a:r>
            <a:r>
              <a:rPr lang="en-GB" altLang="nb-NO" sz="4000" b="1" dirty="0">
                <a:latin typeface="Arial"/>
                <a:cs typeface="Arial"/>
              </a:rPr>
              <a:t> </a:t>
            </a:r>
            <a:r>
              <a:rPr lang="en-GB" altLang="nb-NO" sz="4000" b="1" dirty="0" err="1">
                <a:latin typeface="Arial"/>
                <a:cs typeface="Arial"/>
              </a:rPr>
              <a:t>i</a:t>
            </a:r>
            <a:r>
              <a:rPr lang="en-GB" altLang="nb-NO" sz="4000" b="1" dirty="0">
                <a:latin typeface="Arial"/>
                <a:cs typeface="Arial"/>
              </a:rPr>
              <a:t> forhold </a:t>
            </a:r>
            <a:r>
              <a:rPr lang="en-GB" altLang="nb-NO" sz="4000" b="1" dirty="0" err="1">
                <a:latin typeface="Arial"/>
                <a:cs typeface="Arial"/>
              </a:rPr>
              <a:t>til</a:t>
            </a:r>
            <a:r>
              <a:rPr lang="en-GB" altLang="nb-NO" sz="4000" b="1" dirty="0">
                <a:latin typeface="Arial"/>
                <a:cs typeface="Arial"/>
              </a:rPr>
              <a:t> </a:t>
            </a:r>
            <a:br>
              <a:rPr lang="en-GB" altLang="nb-NO" sz="4000" b="1" dirty="0">
                <a:latin typeface="Arial" panose="020B0604020202020204" pitchFamily="34" charset="0"/>
              </a:rPr>
            </a:br>
            <a:r>
              <a:rPr lang="en-GB" altLang="nb-NO" sz="4000" b="1" dirty="0" err="1">
                <a:latin typeface="Arial"/>
                <a:cs typeface="Arial"/>
              </a:rPr>
              <a:t>tidligere</a:t>
            </a:r>
            <a:r>
              <a:rPr lang="en-GB" altLang="nb-NO" sz="4000" b="1" dirty="0">
                <a:latin typeface="Arial"/>
                <a:cs typeface="Arial"/>
              </a:rPr>
              <a:t> </a:t>
            </a:r>
            <a:r>
              <a:rPr lang="en-GB" altLang="nb-NO" sz="4000" b="1" dirty="0" err="1">
                <a:latin typeface="Arial"/>
                <a:cs typeface="Arial"/>
              </a:rPr>
              <a:t>opplevd</a:t>
            </a:r>
            <a:r>
              <a:rPr lang="en-GB" altLang="nb-NO" sz="4000" b="1" dirty="0">
                <a:latin typeface="Arial"/>
                <a:cs typeface="Arial"/>
              </a:rPr>
              <a:t> </a:t>
            </a:r>
            <a:r>
              <a:rPr lang="en-GB" altLang="nb-NO" sz="4000" b="1" dirty="0" err="1">
                <a:latin typeface="Arial"/>
                <a:cs typeface="Arial"/>
              </a:rPr>
              <a:t>smerte</a:t>
            </a:r>
            <a:endParaRPr lang="en-GB" altLang="nb-NO" sz="4000" b="1" dirty="0">
              <a:latin typeface="Arial"/>
              <a:cs typeface="Arial"/>
            </a:endParaRPr>
          </a:p>
        </p:txBody>
      </p:sp>
      <p:pic>
        <p:nvPicPr>
          <p:cNvPr id="26627" name="Picture 3" descr="bendy_knee1 (2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8075" y="2420939"/>
            <a:ext cx="4560888" cy="40655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Bilde 2">
            <a:extLst>
              <a:ext uri="{FF2B5EF4-FFF2-40B4-BE49-F238E27FC236}">
                <a16:creationId xmlns:a16="http://schemas.microsoft.com/office/drawing/2014/main" id="{B311608F-A06C-52FC-92E1-AD203114B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842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21346" y="273844"/>
            <a:ext cx="7793038" cy="1462088"/>
          </a:xfrm>
        </p:spPr>
        <p:txBody>
          <a:bodyPr/>
          <a:lstStyle/>
          <a:p>
            <a:pPr algn="ctr" eaLnBrk="1" hangingPunct="1"/>
            <a:r>
              <a:rPr lang="en-GB" altLang="nb-NO" sz="3200" dirty="0"/>
              <a:t> </a:t>
            </a:r>
            <a:br>
              <a:rPr lang="en-GB" altLang="nb-NO" sz="3200" dirty="0"/>
            </a:br>
            <a:br>
              <a:rPr lang="en-GB" altLang="nb-NO" sz="3200" dirty="0"/>
            </a:br>
            <a:r>
              <a:rPr lang="en-GB" altLang="nb-NO" sz="4000" b="1" dirty="0" err="1">
                <a:latin typeface="Arial"/>
                <a:cs typeface="Arial"/>
              </a:rPr>
              <a:t>Spesielle</a:t>
            </a:r>
            <a:r>
              <a:rPr lang="en-GB" altLang="nb-NO" sz="4000" b="1" dirty="0">
                <a:latin typeface="Arial"/>
                <a:cs typeface="Arial"/>
              </a:rPr>
              <a:t> </a:t>
            </a:r>
            <a:r>
              <a:rPr lang="en-GB" altLang="nb-NO" sz="4000" b="1" dirty="0" err="1">
                <a:latin typeface="Arial"/>
                <a:cs typeface="Arial"/>
              </a:rPr>
              <a:t>hensyn</a:t>
            </a:r>
            <a:r>
              <a:rPr lang="en-GB" altLang="nb-NO" sz="4000" b="1" dirty="0">
                <a:latin typeface="Arial"/>
                <a:cs typeface="Arial"/>
              </a:rPr>
              <a:t> </a:t>
            </a:r>
            <a:r>
              <a:rPr lang="en-GB" altLang="nb-NO" sz="4000" b="1" dirty="0" err="1">
                <a:latin typeface="Arial"/>
                <a:cs typeface="Arial"/>
              </a:rPr>
              <a:t>ift</a:t>
            </a:r>
            <a:r>
              <a:rPr lang="en-GB" altLang="nb-NO" sz="4000" b="1" dirty="0">
                <a:latin typeface="Arial"/>
                <a:cs typeface="Arial"/>
              </a:rPr>
              <a:t> kultur</a:t>
            </a:r>
          </a:p>
        </p:txBody>
      </p:sp>
      <p:pic>
        <p:nvPicPr>
          <p:cNvPr id="28675" name="Picture 3" descr="1crazypiercing_(10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r="12561" b="6267"/>
          <a:stretch>
            <a:fillRect/>
          </a:stretch>
        </p:blipFill>
        <p:spPr>
          <a:xfrm>
            <a:off x="4008439" y="1916113"/>
            <a:ext cx="4365625" cy="4476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Bilde 2">
            <a:extLst>
              <a:ext uri="{FF2B5EF4-FFF2-40B4-BE49-F238E27FC236}">
                <a16:creationId xmlns:a16="http://schemas.microsoft.com/office/drawing/2014/main" id="{3AE92740-D5CE-5D26-FA7A-D989D004C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520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74964" y="333375"/>
            <a:ext cx="7793037" cy="1462088"/>
          </a:xfrm>
        </p:spPr>
        <p:txBody>
          <a:bodyPr/>
          <a:lstStyle/>
          <a:p>
            <a:pPr algn="ctr" eaLnBrk="1" hangingPunct="1"/>
            <a:br>
              <a:rPr lang="en-GB" altLang="nb-NO" sz="4000" b="1" dirty="0">
                <a:latin typeface="Arial" panose="020B0604020202020204" pitchFamily="34" charset="0"/>
              </a:rPr>
            </a:br>
            <a:r>
              <a:rPr lang="en-GB" altLang="nb-NO" sz="4000" b="1" dirty="0" err="1">
                <a:latin typeface="Arial"/>
                <a:cs typeface="Arial"/>
              </a:rPr>
              <a:t>Spesielle</a:t>
            </a:r>
            <a:r>
              <a:rPr lang="en-GB" altLang="nb-NO" sz="4000" b="1" dirty="0">
                <a:latin typeface="Arial"/>
                <a:cs typeface="Arial"/>
              </a:rPr>
              <a:t> </a:t>
            </a:r>
            <a:r>
              <a:rPr lang="en-GB" altLang="nb-NO" sz="4000" b="1" dirty="0" err="1">
                <a:latin typeface="Arial"/>
                <a:cs typeface="Arial"/>
              </a:rPr>
              <a:t>hensyn</a:t>
            </a:r>
            <a:r>
              <a:rPr lang="en-GB" altLang="nb-NO" sz="4000" b="1" dirty="0">
                <a:latin typeface="Arial"/>
                <a:cs typeface="Arial"/>
              </a:rPr>
              <a:t> </a:t>
            </a:r>
            <a:r>
              <a:rPr lang="en-GB" altLang="nb-NO" sz="4000" b="1" dirty="0" err="1">
                <a:latin typeface="Arial"/>
                <a:cs typeface="Arial"/>
              </a:rPr>
              <a:t>ifht</a:t>
            </a:r>
            <a:r>
              <a:rPr lang="en-GB" altLang="nb-NO" sz="4000" b="1" dirty="0">
                <a:latin typeface="Arial"/>
                <a:cs typeface="Arial"/>
              </a:rPr>
              <a:t> </a:t>
            </a:r>
            <a:r>
              <a:rPr lang="en-GB" altLang="nb-NO" sz="4000" b="1" dirty="0" err="1">
                <a:latin typeface="Arial"/>
                <a:cs typeface="Arial"/>
              </a:rPr>
              <a:t>engstelse</a:t>
            </a:r>
            <a:endParaRPr lang="en-GB" altLang="nb-NO" sz="4000" b="1" dirty="0">
              <a:latin typeface="Arial"/>
              <a:cs typeface="Arial"/>
            </a:endParaRPr>
          </a:p>
        </p:txBody>
      </p:sp>
      <p:pic>
        <p:nvPicPr>
          <p:cNvPr id="30723" name="Picture 3" descr="yik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6900" y="2128838"/>
            <a:ext cx="3873500" cy="44688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Bilde 2">
            <a:extLst>
              <a:ext uri="{FF2B5EF4-FFF2-40B4-BE49-F238E27FC236}">
                <a16:creationId xmlns:a16="http://schemas.microsoft.com/office/drawing/2014/main" id="{D3FE1A61-B759-F796-07DA-949B453A4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653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362" y="321469"/>
            <a:ext cx="10264388" cy="1472385"/>
          </a:xfrm>
        </p:spPr>
        <p:txBody>
          <a:bodyPr/>
          <a:lstStyle/>
          <a:p>
            <a:pPr algn="ctr" eaLnBrk="1" hangingPunct="1"/>
            <a:r>
              <a:rPr lang="nb-NO" altLang="nb-NO" sz="3200" dirty="0"/>
              <a:t> </a:t>
            </a:r>
            <a:br>
              <a:rPr lang="nb-NO" altLang="nb-NO" sz="3200" dirty="0"/>
            </a:br>
            <a:r>
              <a:rPr lang="nb-NO" altLang="nb-NO" sz="4000" b="1" dirty="0">
                <a:latin typeface="Arial"/>
                <a:cs typeface="Arial"/>
              </a:rPr>
              <a:t>Avbrudd av normal aktivitet</a:t>
            </a:r>
            <a:endParaRPr lang="en-GB" altLang="nb-NO" sz="4000" b="1">
              <a:latin typeface="Arial"/>
              <a:cs typeface="Arial"/>
            </a:endParaRPr>
          </a:p>
        </p:txBody>
      </p:sp>
      <p:pic>
        <p:nvPicPr>
          <p:cNvPr id="3277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795463"/>
            <a:ext cx="34925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2">
            <a:extLst>
              <a:ext uri="{FF2B5EF4-FFF2-40B4-BE49-F238E27FC236}">
                <a16:creationId xmlns:a16="http://schemas.microsoft.com/office/drawing/2014/main" id="{7EBBE3C6-EEAE-66A9-00B8-5549AB3D3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484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0613" y="166687"/>
            <a:ext cx="7793038" cy="1462088"/>
          </a:xfrm>
        </p:spPr>
        <p:txBody>
          <a:bodyPr/>
          <a:lstStyle/>
          <a:p>
            <a:pPr algn="ctr" eaLnBrk="1" hangingPunct="1"/>
            <a:r>
              <a:rPr lang="en-GB" altLang="nb-NO" sz="3200" dirty="0">
                <a:solidFill>
                  <a:srgbClr val="FFFF00"/>
                </a:solidFill>
              </a:rPr>
              <a:t> </a:t>
            </a:r>
            <a:br>
              <a:rPr lang="en-GB" altLang="nb-NO" sz="3200" dirty="0">
                <a:solidFill>
                  <a:srgbClr val="FFFF00"/>
                </a:solidFill>
              </a:rPr>
            </a:br>
            <a:r>
              <a:rPr lang="en-GB" altLang="nb-NO" sz="4000" b="1" dirty="0">
                <a:latin typeface="Arial"/>
                <a:cs typeface="Arial"/>
              </a:rPr>
              <a:t>Passer </a:t>
            </a:r>
            <a:r>
              <a:rPr lang="en-GB" altLang="nb-NO" sz="4000" b="1" dirty="0" err="1">
                <a:latin typeface="Arial"/>
                <a:cs typeface="Arial"/>
              </a:rPr>
              <a:t>vurderingen</a:t>
            </a:r>
            <a:r>
              <a:rPr lang="en-GB" altLang="nb-NO" sz="4000" b="1" dirty="0">
                <a:latin typeface="Arial"/>
                <a:cs typeface="Arial"/>
              </a:rPr>
              <a:t>?</a:t>
            </a:r>
          </a:p>
        </p:txBody>
      </p:sp>
      <p:pic>
        <p:nvPicPr>
          <p:cNvPr id="34819" name="Picture 3" descr="ANK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2" r="42087" b="6201"/>
          <a:stretch>
            <a:fillRect/>
          </a:stretch>
        </p:blipFill>
        <p:spPr>
          <a:xfrm>
            <a:off x="4729163" y="1628776"/>
            <a:ext cx="3219450" cy="50720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Bilde 2">
            <a:extLst>
              <a:ext uri="{FF2B5EF4-FFF2-40B4-BE49-F238E27FC236}">
                <a16:creationId xmlns:a16="http://schemas.microsoft.com/office/drawing/2014/main" id="{954DDFD7-1F0D-6108-E536-08BF10358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155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7671" y="1676400"/>
            <a:ext cx="8409330" cy="1462088"/>
          </a:xfrm>
        </p:spPr>
        <p:txBody>
          <a:bodyPr/>
          <a:lstStyle/>
          <a:p>
            <a:pPr eaLnBrk="1" hangingPunct="1"/>
            <a:r>
              <a:rPr lang="nb-NO" altLang="nb-NO" sz="4000" b="1" dirty="0">
                <a:latin typeface="Arial"/>
                <a:cs typeface="Arial"/>
              </a:rPr>
              <a:t>Workshop: Smerte</a:t>
            </a:r>
            <a:endParaRPr lang="en-GB" altLang="nb-NO" sz="4000" b="1">
              <a:latin typeface="Arial"/>
              <a:cs typeface="Arial"/>
            </a:endParaRPr>
          </a:p>
        </p:txBody>
      </p:sp>
      <p:sp>
        <p:nvSpPr>
          <p:cNvPr id="36868" name="Rektangel 1"/>
          <p:cNvSpPr>
            <a:spLocks noChangeArrowheads="1"/>
          </p:cNvSpPr>
          <p:nvPr/>
        </p:nvSpPr>
        <p:spPr bwMode="auto">
          <a:xfrm>
            <a:off x="2513013" y="3919539"/>
            <a:ext cx="73279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</a:pPr>
            <a:r>
              <a:rPr lang="nb-NO" altLang="nb-NO"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Å bruke smertestigen effektivt</a:t>
            </a:r>
            <a:endParaRPr lang="en-GB" altLang="nb-NO" sz="2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436004B2-8ED9-3F79-0732-AA567D342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907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879" y="404814"/>
            <a:ext cx="8802172" cy="1462087"/>
          </a:xfrm>
        </p:spPr>
        <p:txBody>
          <a:bodyPr/>
          <a:lstStyle/>
          <a:p>
            <a:pPr algn="ctr" eaLnBrk="1" hangingPunct="1"/>
            <a:r>
              <a:rPr lang="en-GB" altLang="nb-NO" sz="3200" dirty="0"/>
              <a:t> </a:t>
            </a:r>
            <a:br>
              <a:rPr lang="en-GB" altLang="nb-NO" sz="4000" dirty="0"/>
            </a:br>
            <a:r>
              <a:rPr lang="en-GB" altLang="nb-NO" sz="4000" b="1" dirty="0" err="1">
                <a:latin typeface="Arial"/>
                <a:cs typeface="Arial"/>
              </a:rPr>
              <a:t>Vurdering</a:t>
            </a:r>
            <a:r>
              <a:rPr lang="en-GB" altLang="nb-NO" sz="4000" b="1" dirty="0">
                <a:latin typeface="Arial"/>
                <a:cs typeface="Arial"/>
              </a:rPr>
              <a:t> </a:t>
            </a:r>
            <a:r>
              <a:rPr lang="en-GB" altLang="nb-NO" sz="4000" b="1" dirty="0" err="1">
                <a:latin typeface="Arial"/>
                <a:cs typeface="Arial"/>
              </a:rPr>
              <a:t>av</a:t>
            </a:r>
            <a:r>
              <a:rPr lang="en-GB" altLang="nb-NO" sz="4000" b="1" dirty="0">
                <a:latin typeface="Arial"/>
                <a:cs typeface="Arial"/>
              </a:rPr>
              <a:t> </a:t>
            </a:r>
            <a:r>
              <a:rPr lang="en-GB" altLang="nb-NO" sz="4000" b="1" dirty="0" err="1">
                <a:latin typeface="Arial"/>
                <a:cs typeface="Arial"/>
              </a:rPr>
              <a:t>smerte</a:t>
            </a:r>
            <a:r>
              <a:rPr lang="en-GB" altLang="nb-NO" sz="4000" b="1" dirty="0">
                <a:latin typeface="Arial"/>
                <a:cs typeface="Arial"/>
              </a:rPr>
              <a:t> </a:t>
            </a:r>
            <a:r>
              <a:rPr lang="en-GB" altLang="nb-NO" sz="4000" b="1" dirty="0" err="1">
                <a:latin typeface="Arial"/>
                <a:cs typeface="Arial"/>
              </a:rPr>
              <a:t>i</a:t>
            </a:r>
            <a:r>
              <a:rPr lang="en-GB" altLang="nb-NO" sz="4000" b="1" dirty="0">
                <a:latin typeface="Arial"/>
                <a:cs typeface="Arial"/>
              </a:rPr>
              <a:t> triage</a:t>
            </a:r>
            <a:endParaRPr lang="nb-NO" b="1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13969" y="2159001"/>
            <a:ext cx="10306564" cy="417646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None/>
            </a:pPr>
            <a:r>
              <a:rPr lang="en-GB" altLang="nb-NO" sz="2800" dirty="0" err="1">
                <a:latin typeface="Arial"/>
                <a:ea typeface="MS PGothic"/>
                <a:cs typeface="Arial"/>
              </a:rPr>
              <a:t>Hvorfor</a:t>
            </a:r>
            <a:r>
              <a:rPr lang="en-GB" altLang="nb-NO" sz="2800" dirty="0">
                <a:latin typeface="Arial"/>
                <a:ea typeface="MS PGothic"/>
                <a:cs typeface="Arial"/>
              </a:rPr>
              <a:t>?</a:t>
            </a:r>
            <a:endParaRPr lang="nb-NO" dirty="0"/>
          </a:p>
          <a:p>
            <a:pPr marL="0" indent="0">
              <a:lnSpc>
                <a:spcPct val="100000"/>
              </a:lnSpc>
            </a:pPr>
            <a:r>
              <a:rPr lang="en-GB" altLang="nb-NO" sz="2800" dirty="0" err="1">
                <a:latin typeface="Arial"/>
                <a:ea typeface="MS PGothic"/>
                <a:cs typeface="Arial"/>
              </a:rPr>
              <a:t>Vanlig</a:t>
            </a:r>
            <a:r>
              <a:rPr lang="en-GB" altLang="nb-NO" sz="2800" dirty="0">
                <a:latin typeface="Arial"/>
                <a:ea typeface="MS PGothic"/>
                <a:cs typeface="Arial"/>
              </a:rPr>
              <a:t> problem/ </a:t>
            </a:r>
            <a:r>
              <a:rPr lang="nb-NO" altLang="nb-NO" sz="2800" dirty="0">
                <a:latin typeface="Arial"/>
                <a:ea typeface="MS PGothic"/>
                <a:cs typeface="Arial"/>
              </a:rPr>
              <a:t>grad av smerte påvirker hastegrad</a:t>
            </a:r>
            <a:endParaRPr lang="en-GB" altLang="nb-NO" sz="2800" dirty="0">
              <a:latin typeface="Arial"/>
              <a:ea typeface="MS PGothic"/>
              <a:cs typeface="Arial"/>
            </a:endParaRPr>
          </a:p>
          <a:p>
            <a:pPr marL="0" indent="0">
              <a:lnSpc>
                <a:spcPct val="100000"/>
              </a:lnSpc>
            </a:pPr>
            <a:r>
              <a:rPr lang="nb-NO" altLang="nb-NO" sz="2800" dirty="0">
                <a:latin typeface="Arial"/>
                <a:ea typeface="MS PGothic"/>
                <a:cs typeface="Arial"/>
              </a:rPr>
              <a:t>Forventning om at smerte tas hånd om</a:t>
            </a:r>
            <a:endParaRPr lang="en-GB" altLang="nb-NO" sz="2800" dirty="0">
              <a:latin typeface="Arial"/>
              <a:ea typeface="MS PGothic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</a:pPr>
            <a:r>
              <a:rPr lang="nb-NO" altLang="nb-NO" sz="2800" dirty="0">
                <a:latin typeface="Arial"/>
                <a:ea typeface="MS PGothic"/>
                <a:cs typeface="Arial"/>
              </a:rPr>
              <a:t>Smertebehandling og tilfredshet henger sammen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</a:pPr>
            <a:r>
              <a:rPr lang="nb-NO" altLang="nb-NO" sz="2800" dirty="0">
                <a:latin typeface="Arial"/>
                <a:ea typeface="MS PGothic"/>
                <a:cs typeface="Arial"/>
              </a:rPr>
              <a:t>Agitasjon, aggresjon og smerte henger sammen</a:t>
            </a:r>
            <a:endParaRPr lang="en-GB" altLang="nb-NO" sz="2800" dirty="0">
              <a:latin typeface="Arial"/>
              <a:ea typeface="MS PGothic"/>
              <a:cs typeface="Arial"/>
            </a:endParaRPr>
          </a:p>
          <a:p>
            <a:pPr marL="0" indent="0">
              <a:lnSpc>
                <a:spcPct val="100000"/>
              </a:lnSpc>
            </a:pPr>
            <a:r>
              <a:rPr lang="nb-NO" altLang="nb-NO" sz="2800" dirty="0">
                <a:latin typeface="Arial"/>
                <a:ea typeface="MS PGothic"/>
                <a:cs typeface="Arial"/>
              </a:rPr>
              <a:t>Smerter hos andre er ubehagelig for omgivelsene</a:t>
            </a:r>
            <a:endParaRPr lang="en-GB" altLang="nb-NO" sz="2800" dirty="0">
              <a:latin typeface="Arial"/>
              <a:ea typeface="MS PGothic"/>
              <a:cs typeface="Arial"/>
            </a:endParaRP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04BB6BA9-70C1-BDDF-63EC-6344A0107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9" y="-4559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69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43" name="Rectangle 38942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45" name="Freeform: Shape 38944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nb-NO">
                <a:ea typeface="MS PGothic" panose="020B0600070205080204" pitchFamily="34" charset="-128"/>
              </a:rPr>
              <a:t> </a:t>
            </a:r>
            <a:br>
              <a:rPr lang="en-GB" altLang="nb-NO">
                <a:ea typeface="MS PGothic" panose="020B0600070205080204" pitchFamily="34" charset="-128"/>
              </a:rPr>
            </a:br>
            <a:r>
              <a:rPr lang="en-GB" altLang="nb-NO" b="1">
                <a:latin typeface="Arial" panose="020B0604020202020204" pitchFamily="34" charset="0"/>
                <a:ea typeface="MS PGothic" panose="020B0600070205080204" pitchFamily="34" charset="-128"/>
              </a:rPr>
              <a:t>Case 1</a:t>
            </a:r>
            <a:r>
              <a:rPr lang="en-GB" altLang="nb-NO">
                <a:latin typeface="Arial" panose="020B0604020202020204" pitchFamily="34" charset="0"/>
                <a:ea typeface="MS PGothic" panose="020B0600070205080204" pitchFamily="34" charset="-128"/>
              </a:rPr>
              <a:t> </a:t>
            </a:r>
            <a:endParaRPr lang="nb-NO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nb-NO" altLang="nb-NO" sz="1600" b="1">
                <a:latin typeface="Arial"/>
                <a:ea typeface="MS PGothic"/>
                <a:cs typeface="Arial"/>
              </a:rPr>
              <a:t>En 37-år gammel mann, som har ryggproblemer i 2 år, kommer med ambulanse. Smerter lumbalt. Siste døgn har vedkommende ikke klart å gå. </a:t>
            </a:r>
            <a:endParaRPr lang="nb-NO" altLang="nb-NO" sz="1600" b="1"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nb-NO" sz="1600"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  <a:p>
            <a:pPr eaLnBrk="1" hangingPunct="1"/>
            <a:r>
              <a:rPr lang="nb-NO" altLang="nb-NO" sz="1600">
                <a:latin typeface="Arial"/>
                <a:ea typeface="MS PGothic"/>
                <a:cs typeface="Arial"/>
              </a:rPr>
              <a:t>Han sier at han har konstante smerter dag og natt og har ikke jobbet på over et år.</a:t>
            </a:r>
            <a:r>
              <a:rPr lang="en-GB" altLang="nb-NO" sz="1600">
                <a:latin typeface="Arial"/>
                <a:ea typeface="MS PGothic"/>
                <a:cs typeface="Arial"/>
              </a:rPr>
              <a:t> </a:t>
            </a:r>
            <a:endParaRPr lang="en-GB" altLang="nb-NO" sz="1600"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  <a:p>
            <a:pPr eaLnBrk="1" hangingPunct="1"/>
            <a:r>
              <a:rPr lang="nb-NO" altLang="nb-NO" sz="1600">
                <a:latin typeface="Arial"/>
                <a:ea typeface="MS PGothic"/>
                <a:cs typeface="Arial"/>
              </a:rPr>
              <a:t>Smerten denne gangen er ikke de verste han noensinne har hatt, men er "ganske ille“</a:t>
            </a:r>
            <a:r>
              <a:rPr lang="en-GB" altLang="nb-NO" sz="1600">
                <a:latin typeface="Arial"/>
                <a:ea typeface="MS PGothic"/>
                <a:cs typeface="Arial"/>
              </a:rPr>
              <a:t>. Han </a:t>
            </a:r>
            <a:r>
              <a:rPr lang="en-GB" altLang="nb-NO" sz="1600" err="1">
                <a:latin typeface="Arial"/>
                <a:ea typeface="MS PGothic"/>
                <a:cs typeface="Arial"/>
              </a:rPr>
              <a:t>vurderer</a:t>
            </a:r>
            <a:r>
              <a:rPr lang="en-GB" altLang="nb-NO" sz="1600">
                <a:latin typeface="Arial"/>
                <a:ea typeface="MS PGothic"/>
                <a:cs typeface="Arial"/>
              </a:rPr>
              <a:t> sin </a:t>
            </a:r>
            <a:r>
              <a:rPr lang="en-GB" altLang="nb-NO" sz="1600" err="1">
                <a:latin typeface="Arial"/>
                <a:ea typeface="MS PGothic"/>
                <a:cs typeface="Arial"/>
              </a:rPr>
              <a:t>smertescore</a:t>
            </a:r>
            <a:r>
              <a:rPr lang="en-GB" altLang="nb-NO" sz="1600">
                <a:latin typeface="Arial"/>
                <a:ea typeface="MS PGothic"/>
                <a:cs typeface="Arial"/>
              </a:rPr>
              <a:t> </a:t>
            </a:r>
            <a:r>
              <a:rPr lang="en-GB" altLang="nb-NO" sz="1600" err="1">
                <a:latin typeface="Arial"/>
                <a:ea typeface="MS PGothic"/>
                <a:cs typeface="Arial"/>
              </a:rPr>
              <a:t>til</a:t>
            </a:r>
            <a:r>
              <a:rPr lang="en-GB" altLang="nb-NO" sz="1600">
                <a:latin typeface="Arial"/>
                <a:ea typeface="MS PGothic"/>
                <a:cs typeface="Arial"/>
              </a:rPr>
              <a:t> 5.</a:t>
            </a:r>
          </a:p>
          <a:p>
            <a:pPr eaLnBrk="1" hangingPunct="1"/>
            <a:r>
              <a:rPr lang="nb-NO" altLang="nb-NO" sz="1600">
                <a:latin typeface="Arial"/>
                <a:ea typeface="MS PGothic"/>
                <a:cs typeface="Arial"/>
              </a:rPr>
              <a:t>Han klarer ikke stå opp på grunn av smertene. Han har prikking nedover baksiden av den venstre leggen. </a:t>
            </a:r>
            <a:endParaRPr lang="en-GB" altLang="nb-NO" sz="1600" strike="sngStrike"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  <a:p>
            <a:pPr eaLnBrk="1" hangingPunct="1"/>
            <a:r>
              <a:rPr lang="nb-NO" altLang="nb-NO" sz="1600">
                <a:latin typeface="Arial"/>
                <a:ea typeface="MS PGothic"/>
                <a:cs typeface="Arial"/>
              </a:rPr>
              <a:t>Han har ikke hatt noe direkte traume mot ryggen.</a:t>
            </a:r>
            <a:endParaRPr lang="en-GB" altLang="nb-NO" sz="1600">
              <a:latin typeface="Arial"/>
              <a:ea typeface="MS PGothic"/>
              <a:cs typeface="Arial"/>
            </a:endParaRP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93C94529-207D-5646-5569-CDF261DA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610" y="2202397"/>
            <a:ext cx="4737650" cy="24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13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75" name="Rectangle 40974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7" name="Freeform: Shape 40976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pPr eaLnBrk="1" hangingPunct="1"/>
            <a:br>
              <a:rPr lang="en-GB" altLang="nb-NO" b="1">
                <a:latin typeface="Arial" panose="020B0604020202020204" pitchFamily="34" charset="0"/>
                <a:ea typeface="MS PGothic" panose="020B0600070205080204" pitchFamily="34" charset="-128"/>
              </a:rPr>
            </a:br>
            <a:r>
              <a:rPr lang="en-GB" altLang="nb-NO" b="1">
                <a:latin typeface="Arial"/>
                <a:ea typeface="MS PGothic"/>
                <a:cs typeface="Arial"/>
              </a:rPr>
              <a:t> Case 2</a:t>
            </a:r>
            <a:r>
              <a:rPr lang="en-GB" altLang="nb-NO">
                <a:latin typeface="Arial"/>
                <a:ea typeface="MS PGothic"/>
                <a:cs typeface="Arial"/>
              </a:rPr>
              <a:t> </a:t>
            </a:r>
            <a:endParaRPr lang="nb-NO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nb-NO" altLang="nb-NO" sz="1600" b="1">
                <a:latin typeface="Arial"/>
                <a:cs typeface="Arial"/>
              </a:rPr>
              <a:t>En 54 år gammel mann kommer etter å ha fått en vridning i høyre skulder da han dyttet en lastebil sammen med kolleger. </a:t>
            </a:r>
            <a:endParaRPr lang="nb-NO" sz="1600" b="1">
              <a:cs typeface="Calibri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nb-NO" altLang="nb-NO" sz="160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nb-NO" altLang="nb-NO" sz="1600">
                <a:latin typeface="Arial"/>
                <a:ea typeface="MS PGothic"/>
                <a:cs typeface="Arial"/>
              </a:rPr>
              <a:t>Han følte en plutselig skarp smerte i skulderen og overarmen.</a:t>
            </a:r>
            <a:endParaRPr lang="en-GB" altLang="nb-NO" sz="1600">
              <a:latin typeface="Arial"/>
              <a:ea typeface="MS PGothic"/>
              <a:cs typeface="Arial"/>
            </a:endParaRPr>
          </a:p>
          <a:p>
            <a:pPr eaLnBrk="1" hangingPunct="1"/>
            <a:r>
              <a:rPr lang="nb-NO" altLang="nb-NO" sz="1600">
                <a:latin typeface="Arial"/>
                <a:ea typeface="MS PGothic"/>
                <a:cs typeface="Arial"/>
              </a:rPr>
              <a:t>Sier han har redusert bevegelighet i skulderen.</a:t>
            </a:r>
          </a:p>
          <a:p>
            <a:pPr eaLnBrk="1" hangingPunct="1"/>
            <a:r>
              <a:rPr lang="nb-NO" altLang="nb-NO" sz="1600">
                <a:latin typeface="Arial"/>
                <a:ea typeface="MS PGothic"/>
                <a:cs typeface="Arial"/>
              </a:rPr>
              <a:t>Kan ikke løfte høyre arm på grunn av smerter.</a:t>
            </a:r>
          </a:p>
          <a:p>
            <a:pPr eaLnBrk="1" hangingPunct="1"/>
            <a:r>
              <a:rPr lang="nb-NO" altLang="nb-NO" sz="1600">
                <a:latin typeface="Arial"/>
                <a:ea typeface="MS PGothic"/>
                <a:cs typeface="Arial"/>
              </a:rPr>
              <a:t>Han vurderer sin smertescore til 6.</a:t>
            </a:r>
            <a:endParaRPr lang="en-GB" altLang="nb-NO" sz="1600">
              <a:latin typeface="Arial"/>
              <a:ea typeface="MS PGothic"/>
              <a:cs typeface="Arial"/>
            </a:endParaRP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AA2973DC-CED4-E85B-0376-4D242EB8B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610" y="2202397"/>
            <a:ext cx="4737650" cy="24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9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4351" name="Rectangle 65435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353" name="Freeform: Shape 654352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nb-NO" b="1">
                <a:latin typeface="Arial"/>
                <a:ea typeface="MS PGothic"/>
                <a:cs typeface="Arial"/>
              </a:rPr>
              <a:t>Case 3 </a:t>
            </a:r>
            <a:endParaRPr lang="nb-NO">
              <a:latin typeface="Arial"/>
              <a:ea typeface="MS PGothic"/>
              <a:cs typeface="Arial"/>
            </a:endParaRPr>
          </a:p>
        </p:txBody>
      </p:sp>
      <p:sp>
        <p:nvSpPr>
          <p:cNvPr id="654339" name="Rectangle 3"/>
          <p:cNvSpPr>
            <a:spLocks noGrp="1" noChangeArrowheads="1"/>
          </p:cNvSpPr>
          <p:nvPr>
            <p:ph idx="1"/>
          </p:nvPr>
        </p:nvSpPr>
        <p:spPr>
          <a:xfrm>
            <a:off x="1137034" y="1936670"/>
            <a:ext cx="4438036" cy="416601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nb-NO" altLang="nb-NO" sz="1600" b="1">
                <a:latin typeface="Arial"/>
                <a:ea typeface="ＭＳ Ｐゴシック"/>
                <a:cs typeface="Arial"/>
              </a:rPr>
              <a:t>En 56-årig mannlig storrøyker kollapser når han løper etter en buss. Han er bevisstløs i </a:t>
            </a:r>
            <a:r>
              <a:rPr lang="nb-NO" altLang="nb-NO" sz="1600" b="1" err="1">
                <a:latin typeface="Arial"/>
                <a:ea typeface="ＭＳ Ｐゴシック"/>
                <a:cs typeface="Arial"/>
              </a:rPr>
              <a:t>ca</a:t>
            </a:r>
            <a:r>
              <a:rPr lang="nb-NO" altLang="nb-NO" sz="1600" b="1">
                <a:latin typeface="Arial"/>
                <a:ea typeface="ＭＳ Ｐゴシック"/>
                <a:cs typeface="Arial"/>
              </a:rPr>
              <a:t> 30 sekunder. Da han kommer til seg selv forteller han at han har en trykkende  følelse midt i brystet.</a:t>
            </a:r>
            <a:r>
              <a:rPr lang="en-GB" altLang="nb-NO" sz="1600" b="1">
                <a:latin typeface="Arial"/>
                <a:ea typeface="ＭＳ Ｐゴシック"/>
                <a:cs typeface="Arial"/>
              </a:rPr>
              <a:t> </a:t>
            </a:r>
            <a:endParaRPr lang="en-GB" altLang="nb-NO" sz="1600" b="1"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>
              <a:spcAft>
                <a:spcPts val="0"/>
              </a:spcAft>
              <a:buNone/>
              <a:defRPr/>
            </a:pPr>
            <a:endParaRPr lang="en-GB" altLang="nb-NO" sz="1600">
              <a:latin typeface="Arial"/>
              <a:ea typeface="ＭＳ Ｐゴシック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b-NO" altLang="nb-NO" sz="1600">
                <a:latin typeface="Arial"/>
                <a:ea typeface="ＭＳ Ｐゴシック"/>
                <a:cs typeface="Arial"/>
              </a:rPr>
              <a:t>Ved ankomst sier han at smertene ikke er så ille, angir 2 på smertestigen.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b-NO" altLang="nb-NO" sz="1600">
                <a:latin typeface="Arial"/>
                <a:ea typeface="ＭＳ Ｐゴシック"/>
                <a:cs typeface="Arial"/>
              </a:rPr>
              <a:t>Han sier han aldri har hatt lignende smerter før.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b-NO" altLang="nb-NO" sz="1600">
                <a:latin typeface="Arial"/>
                <a:ea typeface="ＭＳ Ｐゴシック"/>
                <a:cs typeface="Arial"/>
              </a:rPr>
              <a:t>Smerten forverres ikke ved  hoste eller dyp respirasjon. Han har heller ikke noen smerteutstråling.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nb-NO" sz="1600" err="1">
                <a:latin typeface="Arial"/>
                <a:ea typeface="ＭＳ Ｐゴシック"/>
                <a:cs typeface="Arial"/>
              </a:rPr>
              <a:t>Pulsen</a:t>
            </a:r>
            <a:r>
              <a:rPr lang="en-GB" altLang="nb-NO" sz="1600">
                <a:latin typeface="Arial"/>
                <a:ea typeface="ＭＳ Ｐゴシック"/>
                <a:cs typeface="Arial"/>
              </a:rPr>
              <a:t> er 40/</a:t>
            </a:r>
            <a:r>
              <a:rPr lang="en-GB" altLang="nb-NO" sz="1600" err="1">
                <a:latin typeface="Arial"/>
                <a:ea typeface="ＭＳ Ｐゴシック"/>
                <a:cs typeface="Arial"/>
              </a:rPr>
              <a:t>minutt</a:t>
            </a:r>
            <a:r>
              <a:rPr lang="en-GB" altLang="nb-NO" sz="160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1600" err="1">
                <a:latin typeface="Arial"/>
                <a:ea typeface="ＭＳ Ｐゴシック"/>
                <a:cs typeface="Arial"/>
              </a:rPr>
              <a:t>og</a:t>
            </a:r>
            <a:r>
              <a:rPr lang="en-GB" altLang="nb-NO" sz="160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1600" err="1">
                <a:latin typeface="Arial"/>
                <a:ea typeface="ＭＳ Ｐゴシック"/>
                <a:cs typeface="Arial"/>
              </a:rPr>
              <a:t>regelmessig</a:t>
            </a:r>
            <a:r>
              <a:rPr lang="en-GB" altLang="nb-NO" sz="1600">
                <a:latin typeface="Arial"/>
                <a:ea typeface="ＭＳ Ｐゴシック"/>
                <a:cs typeface="Arial"/>
              </a:rPr>
              <a:t>.</a:t>
            </a:r>
            <a:endParaRPr lang="en-GB" altLang="nb-NO" sz="1600"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nb-NO" sz="1600">
                <a:latin typeface="Arial"/>
                <a:ea typeface="ＭＳ Ｐゴシック"/>
                <a:cs typeface="Arial"/>
              </a:rPr>
              <a:t>Han </a:t>
            </a:r>
            <a:r>
              <a:rPr lang="en-GB" altLang="nb-NO" sz="1600" err="1">
                <a:latin typeface="Arial"/>
                <a:ea typeface="ＭＳ Ｐゴシック"/>
                <a:cs typeface="Arial"/>
              </a:rPr>
              <a:t>bruker</a:t>
            </a:r>
            <a:r>
              <a:rPr lang="en-GB" altLang="nb-NO" sz="160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1600" err="1">
                <a:latin typeface="Arial"/>
                <a:ea typeface="ＭＳ Ｐゴシック"/>
                <a:cs typeface="Arial"/>
              </a:rPr>
              <a:t>ingen</a:t>
            </a:r>
            <a:r>
              <a:rPr lang="en-GB" altLang="nb-NO" sz="160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1600" err="1">
                <a:latin typeface="Arial"/>
                <a:ea typeface="ＭＳ Ｐゴシック"/>
                <a:cs typeface="Arial"/>
              </a:rPr>
              <a:t>faste</a:t>
            </a:r>
            <a:r>
              <a:rPr lang="en-GB" altLang="nb-NO" sz="160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1600" err="1">
                <a:latin typeface="Arial"/>
                <a:ea typeface="ＭＳ Ｐゴシック"/>
                <a:cs typeface="Arial"/>
              </a:rPr>
              <a:t>medikamenter</a:t>
            </a:r>
            <a:r>
              <a:rPr lang="en-GB" altLang="nb-NO" sz="1600">
                <a:latin typeface="Arial"/>
                <a:ea typeface="ＭＳ Ｐゴシック"/>
                <a:cs typeface="Arial"/>
              </a:rPr>
              <a:t>.</a:t>
            </a: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4917DC71-233A-E9E6-CD8E-FE7941D24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610" y="2202397"/>
            <a:ext cx="4737650" cy="24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92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71" name="Rectangle 4507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73" name="Freeform: Shape 45072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pPr eaLnBrk="1" hangingPunct="1"/>
            <a:br>
              <a:rPr lang="en-GB" altLang="nb-NO"/>
            </a:br>
            <a:r>
              <a:rPr lang="en-GB" altLang="nb-NO"/>
              <a:t> </a:t>
            </a:r>
            <a:r>
              <a:rPr lang="en-GB" altLang="nb-NO" b="1">
                <a:latin typeface="Arial"/>
                <a:cs typeface="Arial"/>
              </a:rPr>
              <a:t>Case 4</a:t>
            </a:r>
            <a:endParaRPr lang="nb-NO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nb-NO" altLang="nb-NO" sz="1600" b="1">
                <a:latin typeface="Arial"/>
                <a:ea typeface="MS PGothic"/>
                <a:cs typeface="Arial"/>
              </a:rPr>
              <a:t>En 23-år gammel mann kommer på grunn av smerter i venstre legg. </a:t>
            </a:r>
            <a:endParaRPr lang="en-GB" altLang="nb-NO" sz="1600" b="1">
              <a:latin typeface="Arial"/>
              <a:ea typeface="MS PGothic"/>
              <a:cs typeface="Arial"/>
            </a:endParaRPr>
          </a:p>
          <a:p>
            <a:pPr>
              <a:buNone/>
            </a:pPr>
            <a:endParaRPr lang="nb-NO" altLang="nb-NO" sz="1600">
              <a:latin typeface="Arial"/>
              <a:ea typeface="MS PGothic"/>
              <a:cs typeface="Arial"/>
            </a:endParaRPr>
          </a:p>
          <a:p>
            <a:r>
              <a:rPr lang="nb-NO" altLang="nb-NO" sz="1600">
                <a:latin typeface="Arial"/>
                <a:ea typeface="MS PGothic"/>
                <a:cs typeface="Arial"/>
              </a:rPr>
              <a:t>Han falt kvelden før mens han var ute og drakk med venner og våknet i morges med smerter.</a:t>
            </a:r>
            <a:endParaRPr lang="en-GB" altLang="nb-NO" sz="1600">
              <a:latin typeface="Arial"/>
              <a:ea typeface="MS PGothic"/>
              <a:cs typeface="Arial"/>
            </a:endParaRPr>
          </a:p>
          <a:p>
            <a:pPr eaLnBrk="1" hangingPunct="1"/>
            <a:r>
              <a:rPr lang="nb-NO" altLang="nb-NO" sz="1600">
                <a:latin typeface="Arial"/>
                <a:ea typeface="MS PGothic"/>
                <a:cs typeface="Arial"/>
              </a:rPr>
              <a:t>Han bruker smertestigen og scorer sin smerte til 8. Du observerer ham komme haltende inn i avdelingen mens han ler og tøyser med venner på venterommet.</a:t>
            </a:r>
            <a:endParaRPr lang="en-GB" altLang="nb-NO" sz="1600">
              <a:latin typeface="Arial"/>
              <a:ea typeface="MS PGothic"/>
              <a:cs typeface="Arial"/>
            </a:endParaRP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A4DBB9D8-FFF5-6650-187B-3625AD299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610" y="2202397"/>
            <a:ext cx="4737650" cy="24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43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b-NO" altLang="nb-NO" sz="3200" dirty="0"/>
              <a:t> </a:t>
            </a:r>
            <a:br>
              <a:rPr lang="nb-NO" altLang="nb-NO" sz="3200" dirty="0"/>
            </a:br>
            <a:r>
              <a:rPr lang="nb-NO" altLang="nb-NO" sz="4000" b="1" dirty="0">
                <a:latin typeface="Arial"/>
                <a:cs typeface="Arial"/>
              </a:rPr>
              <a:t>Smertelindring i </a:t>
            </a:r>
            <a:r>
              <a:rPr lang="nb-NO" altLang="nb-NO" sz="4000" b="1" dirty="0" err="1">
                <a:latin typeface="Arial"/>
                <a:cs typeface="Arial"/>
              </a:rPr>
              <a:t>triage</a:t>
            </a:r>
            <a:endParaRPr lang="en-US" altLang="nb-NO" sz="4000" b="1" dirty="0" err="1">
              <a:latin typeface="Arial"/>
              <a:cs typeface="Arial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04165" y="2017713"/>
            <a:ext cx="10887030" cy="4114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nb-NO" altLang="nb-NO" sz="2800" dirty="0" err="1">
                <a:latin typeface="Arial"/>
                <a:ea typeface="ＭＳ Ｐゴシック"/>
                <a:cs typeface="Arial"/>
              </a:rPr>
              <a:t>Vurdèr</a:t>
            </a:r>
            <a:r>
              <a:rPr lang="nb-NO" altLang="nb-NO" sz="2800" dirty="0">
                <a:latin typeface="Arial"/>
                <a:ea typeface="ＭＳ Ｐゴシック"/>
                <a:cs typeface="Arial"/>
              </a:rPr>
              <a:t> dette: Hvorfor stille spørsmålet om du ikke er i posisjon til å iverksette tiltak?</a:t>
            </a:r>
            <a:endParaRPr lang="nb-NO" altLang="nb-NO" sz="2800"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nb-NO" altLang="nb-NO" sz="2800" dirty="0">
              <a:latin typeface="Arial"/>
              <a:ea typeface="ＭＳ Ｐゴシック"/>
              <a:cs typeface="Arial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Smertelindring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i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triage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ved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bruk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av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protokoll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sikrer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:</a:t>
            </a:r>
            <a:endParaRPr lang="en-GB" altLang="nb-NO" sz="2800" dirty="0"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nb-NO" altLang="nb-NO" sz="2800" dirty="0">
                <a:latin typeface="Arial"/>
                <a:ea typeface="ＭＳ Ｐゴシック"/>
                <a:cs typeface="Arial"/>
              </a:rPr>
              <a:t>At pasienter har rask tilgang til smertelindring</a:t>
            </a:r>
            <a:endParaRPr lang="en-GB" altLang="nb-NO" sz="2800" dirty="0">
              <a:latin typeface="Arial"/>
              <a:ea typeface="ＭＳ Ｐゴシック"/>
              <a:cs typeface="Arial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nb-NO" altLang="nb-NO" sz="2800" dirty="0">
                <a:latin typeface="Arial"/>
                <a:ea typeface="ＭＳ Ｐゴシック"/>
                <a:cs typeface="Arial"/>
              </a:rPr>
              <a:t>At smerter blir behandlet ved første anledning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nb-NO" altLang="nb-NO" sz="2800" dirty="0">
                <a:latin typeface="Arial"/>
                <a:ea typeface="ＭＳ Ｐゴシック"/>
                <a:cs typeface="Arial"/>
              </a:rPr>
              <a:t>Mulighet for å gi ny hastegrad</a:t>
            </a:r>
            <a:endParaRPr lang="en-GB" altLang="nb-NO" sz="2800" dirty="0">
              <a:latin typeface="Arial"/>
              <a:ea typeface="ＭＳ Ｐゴシック"/>
              <a:cs typeface="Arial"/>
            </a:endParaRP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500EA1F6-E6BE-9F58-2E00-1C8BDCE8A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2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en-GB" altLang="nb-NO" sz="4000" dirty="0">
                <a:latin typeface="Arial" panose="020B0604020202020204" pitchFamily="34" charset="0"/>
              </a:rPr>
            </a:br>
            <a:r>
              <a:rPr lang="en-GB" altLang="nb-NO" sz="4000" dirty="0">
                <a:latin typeface="Arial"/>
                <a:cs typeface="Arial"/>
              </a:rPr>
              <a:t> </a:t>
            </a:r>
            <a:r>
              <a:rPr lang="en-GB" altLang="nb-NO" sz="4000" b="1" dirty="0" err="1">
                <a:latin typeface="Arial"/>
                <a:cs typeface="Arial"/>
              </a:rPr>
              <a:t>Oppsummering</a:t>
            </a:r>
            <a:endParaRPr lang="en-GB" altLang="nb-NO" sz="4000" b="1">
              <a:latin typeface="Arial"/>
              <a:cs typeface="Arial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568794" y="2017713"/>
            <a:ext cx="922951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nb-NO" altLang="nb-NO" sz="2800" dirty="0">
                <a:latin typeface="Arial"/>
                <a:ea typeface="MS PGothic"/>
                <a:cs typeface="Arial"/>
              </a:rPr>
              <a:t>Smertevurdering må være en integrert del av </a:t>
            </a:r>
            <a:r>
              <a:rPr lang="nb-NO" altLang="nb-NO" sz="2800" dirty="0" err="1">
                <a:latin typeface="Arial"/>
                <a:ea typeface="MS PGothic"/>
                <a:cs typeface="Arial"/>
              </a:rPr>
              <a:t>triage</a:t>
            </a:r>
            <a:endParaRPr lang="nb-NO" altLang="nb-NO" sz="2800" dirty="0">
              <a:latin typeface="Arial"/>
              <a:ea typeface="MS PGothic"/>
              <a:cs typeface="Arial"/>
            </a:endParaRPr>
          </a:p>
          <a:p>
            <a:pPr eaLnBrk="1" hangingPunct="1">
              <a:lnSpc>
                <a:spcPct val="100000"/>
              </a:lnSpc>
            </a:pPr>
            <a:r>
              <a:rPr lang="nb-NO" altLang="nb-NO" sz="2800" dirty="0">
                <a:latin typeface="Arial"/>
                <a:ea typeface="MS PGothic"/>
                <a:cs typeface="Arial"/>
              </a:rPr>
              <a:t>Smertestigen kan brukes til å kombinere alle tre verktøy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2800" dirty="0">
                <a:latin typeface="Arial"/>
                <a:ea typeface="MS PGothic"/>
                <a:cs typeface="Arial"/>
              </a:rPr>
              <a:t>Graden av smerte må samsvare med klinisk prioritet</a:t>
            </a:r>
            <a:endParaRPr lang="en-GB" altLang="nb-NO" sz="2800">
              <a:latin typeface="Arial"/>
              <a:ea typeface="MS PGothic"/>
              <a:cs typeface="Arial"/>
            </a:endParaRPr>
          </a:p>
          <a:p>
            <a:pPr eaLnBrk="1" hangingPunct="1">
              <a:lnSpc>
                <a:spcPct val="100000"/>
              </a:lnSpc>
            </a:pPr>
            <a:r>
              <a:rPr lang="nb-NO" altLang="nb-NO" sz="2800" dirty="0">
                <a:latin typeface="Arial"/>
                <a:ea typeface="MS PGothic"/>
                <a:cs typeface="Arial"/>
              </a:rPr>
              <a:t>Kvalifisert smertevurdering krever at spesielle hensyn hos pasienten må tas i betraktning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2800" dirty="0">
                <a:latin typeface="Arial"/>
                <a:ea typeface="MS PGothic"/>
                <a:cs typeface="Arial"/>
              </a:rPr>
              <a:t>Vurder effektiv smertelindring i </a:t>
            </a:r>
            <a:r>
              <a:rPr lang="nb-NO" altLang="nb-NO" sz="2800" dirty="0" err="1">
                <a:latin typeface="Arial"/>
                <a:ea typeface="MS PGothic"/>
                <a:cs typeface="Arial"/>
              </a:rPr>
              <a:t>triage</a:t>
            </a:r>
            <a:r>
              <a:rPr lang="nb-NO" altLang="nb-NO" sz="2800" dirty="0">
                <a:latin typeface="Arial"/>
                <a:ea typeface="MS PGothic"/>
                <a:cs typeface="Arial"/>
              </a:rPr>
              <a:t> for å lindre pasientens smerter</a:t>
            </a:r>
            <a:endParaRPr lang="en-GB" altLang="nb-NO" sz="2800" strike="sngStrike">
              <a:latin typeface="Arial"/>
              <a:ea typeface="MS PGothic"/>
              <a:cs typeface="Arial"/>
            </a:endParaRP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C86EB298-7ECA-247D-44F7-AD50B4766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53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B6464D2-B126-7EEC-78B8-7E6964E4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Spørsmål?</a:t>
            </a: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3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37B8BCD5-A612-33DC-1209-F51BC41F5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531" y="578738"/>
            <a:ext cx="4267088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1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7907" y="333375"/>
            <a:ext cx="8719793" cy="1462088"/>
          </a:xfrm>
        </p:spPr>
        <p:txBody>
          <a:bodyPr/>
          <a:lstStyle/>
          <a:p>
            <a:pPr algn="ctr" eaLnBrk="1" hangingPunct="1"/>
            <a:r>
              <a:rPr lang="nb-NO" altLang="nb-NO" sz="4000" dirty="0">
                <a:latin typeface="Arial"/>
                <a:cs typeface="Arial"/>
              </a:rPr>
              <a:t> </a:t>
            </a:r>
            <a:br>
              <a:rPr lang="nb-NO" altLang="nb-NO" sz="4000" dirty="0">
                <a:latin typeface="Arial" panose="020B0604020202020204" pitchFamily="34" charset="0"/>
              </a:rPr>
            </a:br>
            <a:r>
              <a:rPr lang="nb-NO" altLang="nb-NO" sz="4000" b="1" dirty="0">
                <a:latin typeface="Arial"/>
                <a:cs typeface="Arial"/>
              </a:rPr>
              <a:t>Vurdering av smerte i </a:t>
            </a:r>
            <a:r>
              <a:rPr lang="nb-NO" altLang="nb-NO" sz="4000" b="1" dirty="0" err="1">
                <a:latin typeface="Arial"/>
                <a:cs typeface="Arial"/>
              </a:rPr>
              <a:t>triage</a:t>
            </a:r>
            <a:endParaRPr lang="en-GB" altLang="nb-NO" sz="4000" b="1">
              <a:latin typeface="Arial"/>
              <a:cs typeface="Arial"/>
            </a:endParaRPr>
          </a:p>
        </p:txBody>
      </p:sp>
      <p:sp>
        <p:nvSpPr>
          <p:cNvPr id="8196" name="Plassholder for innhold 1"/>
          <p:cNvSpPr>
            <a:spLocks noGrp="1"/>
          </p:cNvSpPr>
          <p:nvPr>
            <p:ph idx="1"/>
          </p:nvPr>
        </p:nvSpPr>
        <p:spPr>
          <a:xfrm>
            <a:off x="2358596" y="2255838"/>
            <a:ext cx="7886700" cy="39211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nb-NO" altLang="nb-NO" sz="24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100000"/>
              </a:lnSpc>
            </a:pPr>
            <a:r>
              <a:rPr lang="nb-NO" altLang="nb-NO" sz="28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Integrert og viktig del av </a:t>
            </a:r>
            <a:r>
              <a:rPr lang="nb-NO" altLang="nb-NO" sz="2800" dirty="0" err="1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triagemetoden</a:t>
            </a:r>
            <a:endParaRPr lang="nb-NO" altLang="nb-NO" sz="2800" dirty="0">
              <a:solidFill>
                <a:srgbClr val="000000"/>
              </a:solidFill>
              <a:latin typeface="Arial"/>
              <a:ea typeface="MS PGothic"/>
              <a:cs typeface="Arial"/>
            </a:endParaRPr>
          </a:p>
          <a:p>
            <a:pPr eaLnBrk="1" hangingPunct="1">
              <a:lnSpc>
                <a:spcPct val="100000"/>
              </a:lnSpc>
            </a:pPr>
            <a:r>
              <a:rPr lang="nb-NO" altLang="nb-NO" sz="28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Opptrer i alle flytskjemaer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2800" dirty="0" err="1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Triagutøver</a:t>
            </a:r>
            <a:r>
              <a:rPr lang="nb-NO" altLang="nb-NO" sz="28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 må ha kompetanse i å vurdere smerte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2800" dirty="0">
                <a:solidFill>
                  <a:srgbClr val="000000"/>
                </a:solidFill>
                <a:latin typeface="Arial"/>
                <a:ea typeface="MS PGothic"/>
                <a:cs typeface="Arial"/>
              </a:rPr>
              <a:t>Viktig med god kvalitet av smertevurdering </a:t>
            </a:r>
            <a:endParaRPr lang="nb-NO" altLang="nb-NO" sz="2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  <a:p>
            <a:pPr>
              <a:lnSpc>
                <a:spcPct val="100000"/>
              </a:lnSpc>
            </a:pPr>
            <a:endParaRPr lang="nb-NO" altLang="nb-NO" sz="2800" dirty="0">
              <a:latin typeface="Arial"/>
              <a:cs typeface="Calibri"/>
            </a:endParaRP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95781481-9184-10AF-6197-77532A1A1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08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0014" y="404814"/>
            <a:ext cx="7793037" cy="1462087"/>
          </a:xfrm>
        </p:spPr>
        <p:txBody>
          <a:bodyPr/>
          <a:lstStyle/>
          <a:p>
            <a:pPr eaLnBrk="1" hangingPunct="1"/>
            <a:r>
              <a:rPr lang="en-GB" altLang="nb-NO" sz="3200"/>
              <a:t> </a:t>
            </a:r>
            <a:br>
              <a:rPr lang="en-GB" altLang="nb-NO" sz="3200"/>
            </a:br>
            <a:endParaRPr lang="en-GB" altLang="nb-NO" sz="3200" b="1"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660709" y="2483408"/>
            <a:ext cx="8891176" cy="2653742"/>
          </a:xfrm>
        </p:spPr>
        <p:txBody>
          <a:bodyPr/>
          <a:lstStyle/>
          <a:p>
            <a:pPr marL="571500" lvl="1" indent="-228600">
              <a:lnSpc>
                <a:spcPct val="100000"/>
              </a:lnSpc>
            </a:pPr>
            <a:r>
              <a:rPr lang="en-GB" altLang="nb-NO" sz="2800" dirty="0" err="1">
                <a:latin typeface="Arial"/>
                <a:ea typeface="MS PGothic"/>
                <a:cs typeface="Arial"/>
              </a:rPr>
              <a:t>Verbalt</a:t>
            </a:r>
            <a:r>
              <a:rPr lang="en-GB" altLang="nb-NO" sz="2800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MS PGothic"/>
                <a:cs typeface="Arial"/>
              </a:rPr>
              <a:t>beskrivende</a:t>
            </a:r>
            <a:r>
              <a:rPr lang="en-GB" altLang="nb-NO" sz="2800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MS PGothic"/>
                <a:cs typeface="Arial"/>
              </a:rPr>
              <a:t>skalaer</a:t>
            </a:r>
            <a:endParaRPr lang="en-GB" dirty="0" err="1">
              <a:cs typeface="Calibri" panose="020F0502020204030204"/>
            </a:endParaRPr>
          </a:p>
          <a:p>
            <a:pPr marL="571500" lvl="1" indent="-228600">
              <a:lnSpc>
                <a:spcPct val="100000"/>
              </a:lnSpc>
            </a:pPr>
            <a:r>
              <a:rPr lang="en-GB" altLang="nb-NO" sz="2800" dirty="0" err="1">
                <a:latin typeface="Arial"/>
                <a:ea typeface="MS PGothic"/>
                <a:cs typeface="Arial"/>
              </a:rPr>
              <a:t>Visuelle</a:t>
            </a:r>
            <a:r>
              <a:rPr lang="en-GB" altLang="nb-NO" sz="2800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MS PGothic"/>
                <a:cs typeface="Arial"/>
              </a:rPr>
              <a:t>analoge</a:t>
            </a:r>
            <a:r>
              <a:rPr lang="en-GB" altLang="nb-NO" sz="2800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MS PGothic"/>
                <a:cs typeface="Arial"/>
              </a:rPr>
              <a:t>skalaer</a:t>
            </a:r>
            <a:r>
              <a:rPr lang="en-GB" altLang="nb-NO" sz="2800" dirty="0">
                <a:latin typeface="Arial"/>
                <a:ea typeface="MS PGothic"/>
                <a:cs typeface="Arial"/>
              </a:rPr>
              <a:t> (VAS) </a:t>
            </a:r>
            <a:endParaRPr lang="en-GB" dirty="0">
              <a:latin typeface="Calibri" panose="020F0502020204030204"/>
              <a:ea typeface="MS PGothic"/>
              <a:cs typeface="Calibri" panose="020F0502020204030204"/>
            </a:endParaRPr>
          </a:p>
          <a:p>
            <a:pPr marL="571500" lvl="1" indent="-228600">
              <a:lnSpc>
                <a:spcPct val="100000"/>
              </a:lnSpc>
            </a:pPr>
            <a:r>
              <a:rPr lang="en-GB" altLang="nb-NO" sz="2800" dirty="0">
                <a:latin typeface="Arial"/>
                <a:ea typeface="MS PGothic"/>
                <a:cs typeface="Arial"/>
              </a:rPr>
              <a:t>“Numeric rating scale” (NRS)</a:t>
            </a:r>
            <a:endParaRPr lang="en-GB" altLang="nb-NO" sz="2800" dirty="0">
              <a:latin typeface="Arial"/>
              <a:ea typeface="MS PGothic" panose="020B0600070205080204" pitchFamily="34" charset="-128"/>
              <a:cs typeface="Calibri" panose="020F0502020204030204"/>
            </a:endParaRPr>
          </a:p>
          <a:p>
            <a:pPr marL="571500" lvl="1" indent="-228600">
              <a:lnSpc>
                <a:spcPct val="100000"/>
              </a:lnSpc>
            </a:pPr>
            <a:r>
              <a:rPr lang="en-GB" altLang="nb-NO" sz="2800" dirty="0" err="1">
                <a:latin typeface="Arial"/>
                <a:ea typeface="MS PGothic"/>
                <a:cs typeface="Arial"/>
              </a:rPr>
              <a:t>Verktøy</a:t>
            </a:r>
            <a:r>
              <a:rPr lang="en-GB" altLang="nb-NO" sz="2800" dirty="0">
                <a:latin typeface="Arial"/>
                <a:ea typeface="MS PGothic"/>
                <a:cs typeface="Arial"/>
              </a:rPr>
              <a:t> for </a:t>
            </a:r>
            <a:r>
              <a:rPr lang="en-GB" altLang="nb-NO" sz="2800" dirty="0" err="1">
                <a:latin typeface="Arial"/>
                <a:ea typeface="MS PGothic"/>
                <a:cs typeface="Arial"/>
              </a:rPr>
              <a:t>smerteadferd</a:t>
            </a:r>
            <a:r>
              <a:rPr lang="en-GB" altLang="nb-NO" sz="2800" dirty="0">
                <a:latin typeface="Arial"/>
                <a:ea typeface="MS PGothic"/>
                <a:cs typeface="Arial"/>
              </a:rPr>
              <a:t> </a:t>
            </a:r>
            <a:endParaRPr lang="en-GB" altLang="nb-NO" sz="2800">
              <a:latin typeface="Arial"/>
              <a:ea typeface="MS PGothic" panose="020B0600070205080204" pitchFamily="34" charset="-128"/>
              <a:cs typeface="Calibri" panose="020F0502020204030204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163DF20-2AFB-9911-C15E-2C4984CC7F67}"/>
              </a:ext>
            </a:extLst>
          </p:cNvPr>
          <p:cNvSpPr txBox="1"/>
          <p:nvPr/>
        </p:nvSpPr>
        <p:spPr>
          <a:xfrm>
            <a:off x="1657276" y="1253034"/>
            <a:ext cx="887627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 dirty="0" err="1">
                <a:latin typeface="Arial"/>
                <a:cs typeface="Arial"/>
              </a:rPr>
              <a:t>Ulike</a:t>
            </a:r>
            <a:r>
              <a:rPr lang="en-GB" sz="4000" b="1" dirty="0">
                <a:latin typeface="Arial"/>
                <a:cs typeface="Arial"/>
              </a:rPr>
              <a:t> </a:t>
            </a:r>
            <a:r>
              <a:rPr lang="en-GB" sz="4000" b="1" dirty="0" err="1">
                <a:latin typeface="Arial"/>
                <a:cs typeface="Arial"/>
              </a:rPr>
              <a:t>verktøy</a:t>
            </a:r>
            <a:r>
              <a:rPr lang="en-GB" sz="4000" b="1" dirty="0">
                <a:latin typeface="Arial"/>
                <a:cs typeface="Arial"/>
              </a:rPr>
              <a:t> for </a:t>
            </a:r>
            <a:r>
              <a:rPr lang="en-GB" sz="4000" b="1" dirty="0" err="1">
                <a:latin typeface="Arial"/>
                <a:cs typeface="Arial"/>
              </a:rPr>
              <a:t>smertevurdering</a:t>
            </a:r>
            <a:endParaRPr lang="nb-NO" sz="4000" b="1" dirty="0">
              <a:cs typeface="Calibri" panose="020F0502020204030204"/>
            </a:endParaRPr>
          </a:p>
        </p:txBody>
      </p:sp>
      <p:pic>
        <p:nvPicPr>
          <p:cNvPr id="3" name="Bilde 3">
            <a:extLst>
              <a:ext uri="{FF2B5EF4-FFF2-40B4-BE49-F238E27FC236}">
                <a16:creationId xmlns:a16="http://schemas.microsoft.com/office/drawing/2014/main" id="{FBABC44F-DEEE-EFFF-1122-383CEBA33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1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>
          <a:xfrm>
            <a:off x="1368879" y="1187450"/>
            <a:ext cx="9650185" cy="525009"/>
          </a:xfrm>
        </p:spPr>
        <p:txBody>
          <a:bodyPr/>
          <a:lstStyle/>
          <a:p>
            <a:pPr algn="ctr" eaLnBrk="1" hangingPunct="1"/>
            <a:r>
              <a:rPr lang="nb-NO" altLang="nb-NO" sz="4000" b="1" dirty="0">
                <a:latin typeface="Arial"/>
                <a:cs typeface="Arial"/>
              </a:rPr>
              <a:t>Smertestigen- Det ideelle verktøy</a:t>
            </a:r>
          </a:p>
        </p:txBody>
      </p:sp>
      <p:sp>
        <p:nvSpPr>
          <p:cNvPr id="14339" name="Plassholder for innhold 2"/>
          <p:cNvSpPr>
            <a:spLocks noGrp="1"/>
          </p:cNvSpPr>
          <p:nvPr>
            <p:ph idx="1"/>
          </p:nvPr>
        </p:nvSpPr>
        <p:spPr>
          <a:xfrm>
            <a:off x="2152650" y="2565400"/>
            <a:ext cx="7886700" cy="38163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b-NO" altLang="nb-NO"/>
              <a:t>S</a:t>
            </a:r>
          </a:p>
        </p:txBody>
      </p:sp>
      <p:pic>
        <p:nvPicPr>
          <p:cNvPr id="14340" name="Plassholder for innho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857" y="2263114"/>
            <a:ext cx="7954268" cy="41186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2">
            <a:extLst>
              <a:ext uri="{FF2B5EF4-FFF2-40B4-BE49-F238E27FC236}">
                <a16:creationId xmlns:a16="http://schemas.microsoft.com/office/drawing/2014/main" id="{6524F791-92BE-5048-13E1-668D87EBA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215049"/>
              </p:ext>
            </p:extLst>
          </p:nvPr>
        </p:nvGraphicFramePr>
        <p:xfrm>
          <a:off x="1631504" y="2125490"/>
          <a:ext cx="8892484" cy="4382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3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31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892">
                <a:tc>
                  <a:txBody>
                    <a:bodyPr/>
                    <a:lstStyle/>
                    <a:p>
                      <a:r>
                        <a:rPr lang="nb-NO" baseline="0" dirty="0"/>
                        <a:t>Smertescore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Verbal beskrivelse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Smerteadferd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Diskriminator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92">
                <a:tc>
                  <a:txBody>
                    <a:bodyPr/>
                    <a:lstStyle/>
                    <a:p>
                      <a:r>
                        <a:rPr lang="nb-NO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Ingen smerte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Normale aktiviteter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137">
                <a:tc>
                  <a:txBody>
                    <a:bodyPr/>
                    <a:lstStyle/>
                    <a:p>
                      <a:r>
                        <a:rPr lang="nb-NO" dirty="0"/>
                        <a:t>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Noe smerte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Beveger seg relativt upåvirket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Svak smerte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951">
                <a:tc>
                  <a:txBody>
                    <a:bodyPr/>
                    <a:lstStyle/>
                    <a:p>
                      <a:r>
                        <a:rPr lang="nb-NO" dirty="0"/>
                        <a:t>5-7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Moderat smerte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Påvirket, unngår visse bevegelser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Moderat smerte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951">
                <a:tc>
                  <a:txBody>
                    <a:bodyPr/>
                    <a:lstStyle/>
                    <a:p>
                      <a:r>
                        <a:rPr lang="nb-NO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Sterk smerte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Forhindrer, avbryter normale aktiviteter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Svært kraftig smerte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92">
                <a:tc>
                  <a:txBody>
                    <a:bodyPr/>
                    <a:lstStyle/>
                    <a:p>
                      <a:r>
                        <a:rPr lang="nb-NO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Verst tenkbar smerte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Dominerer all 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Svært kraftig smerte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Bilde 14">
            <a:extLst>
              <a:ext uri="{FF2B5EF4-FFF2-40B4-BE49-F238E27FC236}">
                <a16:creationId xmlns:a16="http://schemas.microsoft.com/office/drawing/2014/main" id="{FBEDAC76-7B10-FFCC-A972-B1ED94F8A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0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2586039" y="608014"/>
            <a:ext cx="7793037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nb-NO" sz="40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4198939" y="2430463"/>
            <a:ext cx="2282825" cy="914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Svært kraftig smerte</a:t>
            </a:r>
            <a:endParaRPr lang="nb-NO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198939" y="3954463"/>
            <a:ext cx="2282825" cy="914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Moderat smerte</a:t>
            </a:r>
            <a:endParaRPr lang="nb-NO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191001" y="5495925"/>
            <a:ext cx="2282825" cy="914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Nylig oppstått svak smerte</a:t>
            </a:r>
            <a:endParaRPr lang="nb-NO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6" name="Rektangel 5"/>
          <p:cNvSpPr/>
          <p:nvPr/>
        </p:nvSpPr>
        <p:spPr>
          <a:xfrm rot="10800000" flipV="1">
            <a:off x="7637463" y="2590801"/>
            <a:ext cx="1223962" cy="62071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ORANSJE</a:t>
            </a:r>
            <a:endParaRPr lang="nb-NO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Rektangel 14"/>
          <p:cNvSpPr/>
          <p:nvPr/>
        </p:nvSpPr>
        <p:spPr>
          <a:xfrm rot="10800000" flipV="1">
            <a:off x="7637463" y="4125913"/>
            <a:ext cx="1223962" cy="622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GUL</a:t>
            </a:r>
            <a:endParaRPr lang="nb-NO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6" name="Rektangel 15"/>
          <p:cNvSpPr/>
          <p:nvPr/>
        </p:nvSpPr>
        <p:spPr>
          <a:xfrm rot="10800000" flipV="1">
            <a:off x="7637463" y="5576888"/>
            <a:ext cx="1223962" cy="6207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nb-NO" b="1" dirty="0">
                <a:solidFill>
                  <a:schemeClr val="tx1"/>
                </a:solidFill>
              </a:rPr>
              <a:t>GRØNN</a:t>
            </a:r>
            <a:endParaRPr lang="nb-NO" b="1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8" name="Rett pilkobling 7"/>
          <p:cNvCxnSpPr/>
          <p:nvPr/>
        </p:nvCxnSpPr>
        <p:spPr>
          <a:xfrm flipV="1">
            <a:off x="6718301" y="2882901"/>
            <a:ext cx="696913" cy="3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kobling 30"/>
          <p:cNvCxnSpPr/>
          <p:nvPr/>
        </p:nvCxnSpPr>
        <p:spPr>
          <a:xfrm flipV="1">
            <a:off x="6791326" y="4425951"/>
            <a:ext cx="696913" cy="3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kobling 31"/>
          <p:cNvCxnSpPr/>
          <p:nvPr/>
        </p:nvCxnSpPr>
        <p:spPr>
          <a:xfrm flipV="1">
            <a:off x="6791326" y="5888039"/>
            <a:ext cx="696913" cy="3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7" name="TekstSylinder 6"/>
          <p:cNvSpPr txBox="1">
            <a:spLocks noChangeArrowheads="1"/>
          </p:cNvSpPr>
          <p:nvPr/>
        </p:nvSpPr>
        <p:spPr bwMode="auto">
          <a:xfrm>
            <a:off x="1162524" y="1544638"/>
            <a:ext cx="100016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nb-NO" altLang="nb-NO" sz="4000" b="1" dirty="0">
                <a:latin typeface="Arial"/>
                <a:cs typeface="Arial"/>
              </a:rPr>
              <a:t>Flytskjema for smerte</a:t>
            </a:r>
            <a:endParaRPr lang="nb-NO" b="1">
              <a:cs typeface="Calibri"/>
            </a:endParaRPr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A559C3E1-EA79-2F22-D767-714535DB4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512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86947" y="948253"/>
            <a:ext cx="10889935" cy="1259359"/>
          </a:xfrm>
        </p:spPr>
        <p:txBody>
          <a:bodyPr/>
          <a:lstStyle/>
          <a:p>
            <a:pPr algn="ctr" eaLnBrk="1" hangingPunct="1"/>
            <a:r>
              <a:rPr lang="nb-NO" altLang="nb-NO" sz="3600" b="1" dirty="0">
                <a:latin typeface="Arial"/>
                <a:ea typeface="MS PGothic"/>
                <a:cs typeface="Arial"/>
              </a:rPr>
              <a:t>Smertestigen: </a:t>
            </a:r>
            <a:br>
              <a:rPr lang="nb-NO" altLang="nb-NO" sz="3600" b="1" dirty="0">
                <a:latin typeface="Arial"/>
                <a:ea typeface="MS PGothic"/>
                <a:cs typeface="Arial"/>
              </a:rPr>
            </a:br>
            <a:r>
              <a:rPr lang="nb-NO" altLang="nb-NO" sz="3600" b="1" dirty="0">
                <a:latin typeface="Arial"/>
                <a:ea typeface="MS PGothic"/>
                <a:cs typeface="Arial"/>
              </a:rPr>
              <a:t>Det ideelle verktøyet for vurdering av smerte</a:t>
            </a:r>
            <a:endParaRPr lang="en-GB" altLang="nb-NO" sz="3600" b="1" dirty="0">
              <a:latin typeface="Arial"/>
              <a:ea typeface="MS PGothic"/>
              <a:cs typeface="Arial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22150" y="2286731"/>
            <a:ext cx="10823913" cy="4186581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Kombinerer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verbale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beskrivelser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og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en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visuell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analog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skala</a:t>
            </a:r>
            <a:endParaRPr lang="en-GB" altLang="nb-NO" sz="2800" dirty="0">
              <a:latin typeface="Arial"/>
              <a:ea typeface="ＭＳ Ｐゴシック"/>
              <a:cs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Subjektiv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og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objektiv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vurdering</a:t>
            </a:r>
            <a:endParaRPr lang="en-GB" altLang="nb-NO" sz="2800" dirty="0">
              <a:latin typeface="Arial"/>
              <a:ea typeface="ＭＳ Ｐゴシック"/>
              <a:cs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GB" altLang="nb-NO" sz="2800" dirty="0">
                <a:latin typeface="Arial"/>
                <a:ea typeface="ＭＳ Ｐゴシック"/>
                <a:cs typeface="Arial"/>
              </a:rPr>
              <a:t>Krever dialog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GB" altLang="nb-NO" sz="2800" dirty="0">
                <a:latin typeface="Arial"/>
                <a:ea typeface="ＭＳ Ｐゴシック"/>
                <a:cs typeface="Arial"/>
              </a:rPr>
              <a:t>Gir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en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score (0-10),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lettere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å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gjøre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gjentatte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vurderinger</a:t>
            </a:r>
            <a:endParaRPr lang="en-GB" altLang="nb-NO" sz="2800" dirty="0">
              <a:latin typeface="Arial"/>
              <a:ea typeface="ＭＳ Ｐゴシック"/>
              <a:cs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GB" altLang="nb-NO" sz="2800" dirty="0">
                <a:latin typeface="Arial"/>
                <a:ea typeface="ＭＳ Ｐゴシック"/>
                <a:cs typeface="Arial"/>
              </a:rPr>
              <a:t>Rask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og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enkel</a:t>
            </a:r>
            <a:endParaRPr lang="en-GB" altLang="nb-NO" sz="2800" dirty="0">
              <a:latin typeface="Arial"/>
              <a:ea typeface="ＭＳ Ｐゴシック"/>
              <a:cs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Inkluderer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vurdering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av</a:t>
            </a:r>
            <a:r>
              <a:rPr lang="en-GB" altLang="nb-NO" sz="2800" dirty="0">
                <a:latin typeface="Arial"/>
                <a:ea typeface="ＭＳ Ｐゴシック"/>
                <a:cs typeface="Arial"/>
              </a:rPr>
              <a:t> </a:t>
            </a:r>
            <a:r>
              <a:rPr lang="en-GB" altLang="nb-NO" sz="2800" dirty="0" err="1">
                <a:latin typeface="Arial"/>
                <a:ea typeface="ＭＳ Ｐゴシック"/>
                <a:cs typeface="Arial"/>
              </a:rPr>
              <a:t>funksjonsnivå</a:t>
            </a:r>
            <a:endParaRPr lang="en-GB" altLang="nb-NO" sz="2800" dirty="0">
              <a:latin typeface="Arial"/>
              <a:ea typeface="ＭＳ Ｐゴシック"/>
              <a:cs typeface="Arial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nb-NO" altLang="nb-NO" sz="2800" dirty="0">
                <a:latin typeface="Arial"/>
                <a:ea typeface="ＭＳ Ｐゴシック"/>
                <a:cs typeface="Arial"/>
              </a:rPr>
              <a:t>Kan tilpasses språk og evner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nb-NO" altLang="nb-NO" sz="2800" dirty="0">
                <a:latin typeface="Arial"/>
                <a:ea typeface="ＭＳ Ｐゴシック"/>
                <a:cs typeface="Arial"/>
              </a:rPr>
              <a:t>Velegnet til barn</a:t>
            </a:r>
          </a:p>
        </p:txBody>
      </p:sp>
      <p:pic>
        <p:nvPicPr>
          <p:cNvPr id="2" name="Bilde 2" descr="Et bilde som inneholder person, spise&#10;&#10;Automatisk generert beskrivelse">
            <a:extLst>
              <a:ext uri="{FF2B5EF4-FFF2-40B4-BE49-F238E27FC236}">
                <a16:creationId xmlns:a16="http://schemas.microsoft.com/office/drawing/2014/main" id="{5B5DCACC-89EE-BFE9-431C-E6D529A5C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173" y="4566723"/>
            <a:ext cx="2714625" cy="2028825"/>
          </a:xfrm>
          <a:prstGeom prst="rect">
            <a:avLst/>
          </a:prstGeom>
        </p:spPr>
      </p:pic>
      <p:pic>
        <p:nvPicPr>
          <p:cNvPr id="3" name="Bilde 3">
            <a:extLst>
              <a:ext uri="{FF2B5EF4-FFF2-40B4-BE49-F238E27FC236}">
                <a16:creationId xmlns:a16="http://schemas.microsoft.com/office/drawing/2014/main" id="{F8B08414-738A-738A-91E6-3584701F5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79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768475"/>
          </a:xfrm>
        </p:spPr>
        <p:txBody>
          <a:bodyPr/>
          <a:lstStyle/>
          <a:p>
            <a:pPr algn="ctr" eaLnBrk="1" hangingPunct="1"/>
            <a:br>
              <a:rPr lang="nb-NO" altLang="nb-NO" dirty="0"/>
            </a:br>
            <a:r>
              <a:rPr lang="nb-NO" altLang="nb-NO" sz="4000" b="1" dirty="0">
                <a:latin typeface="Arial"/>
                <a:cs typeface="Arial"/>
              </a:rPr>
              <a:t>Smertestigen for barn</a:t>
            </a:r>
          </a:p>
        </p:txBody>
      </p:sp>
      <p:pic>
        <p:nvPicPr>
          <p:cNvPr id="18435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1500" y="2247901"/>
            <a:ext cx="8509000" cy="4429125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Bilde 2">
            <a:extLst>
              <a:ext uri="{FF2B5EF4-FFF2-40B4-BE49-F238E27FC236}">
                <a16:creationId xmlns:a16="http://schemas.microsoft.com/office/drawing/2014/main" id="{46392F4B-02A9-642E-EDBF-4EF89DDEA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3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2338</Words>
  <Application>Microsoft Office PowerPoint</Application>
  <PresentationFormat>Widescreen</PresentationFormat>
  <Paragraphs>281</Paragraphs>
  <Slides>26</Slides>
  <Notes>25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Wingdings</vt:lpstr>
      <vt:lpstr>Office-tema</vt:lpstr>
      <vt:lpstr>Office-tema</vt:lpstr>
      <vt:lpstr>PowerPoint-presentasjon</vt:lpstr>
      <vt:lpstr>  Vurdering av smerte i triage</vt:lpstr>
      <vt:lpstr>  Vurdering av smerte i triage</vt:lpstr>
      <vt:lpstr>  </vt:lpstr>
      <vt:lpstr>Smertestigen- Det ideelle verktøy</vt:lpstr>
      <vt:lpstr>PowerPoint-presentasjon</vt:lpstr>
      <vt:lpstr>PowerPoint-presentasjon</vt:lpstr>
      <vt:lpstr>Smertestigen:  Det ideelle verktøyet for vurdering av smerte</vt:lpstr>
      <vt:lpstr> Smertestigen for barn</vt:lpstr>
      <vt:lpstr>  FLACC ( Face, Legs, Activity, Cry, Consolability)</vt:lpstr>
      <vt:lpstr>Subjektiv og objektiv smertevurdering</vt:lpstr>
      <vt:lpstr>  Spesielle hensyn</vt:lpstr>
      <vt:lpstr>    Hensyn i forhold  til alder</vt:lpstr>
      <vt:lpstr>   Spesielle hensyn i forhold til  tidligere opplevd smerte</vt:lpstr>
      <vt:lpstr>   Spesielle hensyn ift kultur</vt:lpstr>
      <vt:lpstr> Spesielle hensyn ifht engstelse</vt:lpstr>
      <vt:lpstr>  Avbrudd av normal aktivitet</vt:lpstr>
      <vt:lpstr>  Passer vurderingen?</vt:lpstr>
      <vt:lpstr>Workshop: Smerte</vt:lpstr>
      <vt:lpstr>  Case 1 </vt:lpstr>
      <vt:lpstr>  Case 2 </vt:lpstr>
      <vt:lpstr>Case 3 </vt:lpstr>
      <vt:lpstr>  Case 4</vt:lpstr>
      <vt:lpstr>  Smertelindring i triage</vt:lpstr>
      <vt:lpstr>  Oppsummering</vt:lpstr>
      <vt:lpstr>Spørsmål?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Cathrine</dc:creator>
  <cp:lastModifiedBy>Cathrine Wiik</cp:lastModifiedBy>
  <cp:revision>402</cp:revision>
  <dcterms:created xsi:type="dcterms:W3CDTF">2023-01-27T15:17:18Z</dcterms:created>
  <dcterms:modified xsi:type="dcterms:W3CDTF">2023-06-06T23:07:51Z</dcterms:modified>
</cp:coreProperties>
</file>