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  <p:sldMasterId id="2147483796" r:id="rId3"/>
  </p:sldMasterIdLst>
  <p:notesMasterIdLst>
    <p:notesMasterId r:id="rId17"/>
  </p:notesMasterIdLst>
  <p:sldIdLst>
    <p:sldId id="272" r:id="rId4"/>
    <p:sldId id="268" r:id="rId5"/>
    <p:sldId id="267" r:id="rId6"/>
    <p:sldId id="266" r:id="rId7"/>
    <p:sldId id="265" r:id="rId8"/>
    <p:sldId id="264" r:id="rId9"/>
    <p:sldId id="270" r:id="rId10"/>
    <p:sldId id="262" r:id="rId11"/>
    <p:sldId id="261" r:id="rId12"/>
    <p:sldId id="260" r:id="rId13"/>
    <p:sldId id="259" r:id="rId14"/>
    <p:sldId id="258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C272A-7CF2-4698-BBA6-A0948758ECC8}" v="729" dt="2023-01-27T20:14:39.492"/>
    <p1510:client id="{9C5E575C-C4C0-F7D2-CDE1-B2FDD69DF55F}" v="13" dt="2023-01-30T17:49:37.116"/>
    <p1510:client id="{FD3A1439-A420-0117-1639-513EBB02BB8E}" v="20" dt="2023-01-30T10:04:04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54998-B8E4-4960-A96E-70ED16870BE4}" type="datetimeFigureOut">
              <a:t>31.01.2023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686CE-C234-4D79-9441-E9764C210C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86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288"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20216" indent="-277006" defTabSz="960288"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08024" indent="-221605" defTabSz="960288"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51234" indent="-221605" defTabSz="960288"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1994444" indent="-221605" defTabSz="960288"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37653" indent="-221605" algn="ctr" defTabSz="9602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880863" indent="-221605" algn="ctr" defTabSz="9602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24073" indent="-221605" algn="ctr" defTabSz="9602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767282" indent="-221605" algn="ctr" defTabSz="96028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D8A5DE-E7B9-4FBF-A536-71DD34E6CE95}" type="slidenum">
              <a:rPr lang="en-GB" altLang="nb-NO" sz="1300">
                <a:solidFill>
                  <a:schemeClr val="tx1"/>
                </a:solidFill>
              </a:rPr>
              <a:pPr/>
              <a:t>1</a:t>
            </a:fld>
            <a:endParaRPr lang="en-GB" altLang="nb-NO" sz="1300">
              <a:solidFill>
                <a:schemeClr val="tx1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744538"/>
            <a:ext cx="6634162" cy="3732212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</p:spPr>
      </p:sp>
      <p:sp>
        <p:nvSpPr>
          <p:cNvPr id="1331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altLang="nb-NO">
                <a:latin typeface="Arial" panose="020B0604020202020204" pitchFamily="34" charset="0"/>
              </a:rPr>
              <a:t>Dette kan man ikke vite uten å spørre pasienten</a:t>
            </a:r>
          </a:p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33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F27910-E3B3-47E9-935A-E3099B86AF95}" type="slidenum">
              <a:rPr lang="en-GB" alt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21361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defRPr/>
            </a:pPr>
            <a:r>
              <a:rPr lang="en-GB" altLang="nb-NO" dirty="0" err="1">
                <a:latin typeface="Arial" panose="020B0604020202020204" pitchFamily="34" charset="0"/>
              </a:rPr>
              <a:t>Diskriminatoren</a:t>
            </a:r>
            <a:r>
              <a:rPr lang="en-GB" altLang="nb-NO" dirty="0">
                <a:latin typeface="Arial" panose="020B0604020202020204" pitchFamily="34" charset="0"/>
              </a:rPr>
              <a:t> </a:t>
            </a:r>
            <a:r>
              <a:rPr lang="en-GB" altLang="nb-NO" dirty="0" err="1">
                <a:latin typeface="Arial" panose="020B0604020202020204" pitchFamily="34" charset="0"/>
              </a:rPr>
              <a:t>skal</a:t>
            </a:r>
            <a:r>
              <a:rPr lang="en-GB" altLang="nb-NO" dirty="0">
                <a:latin typeface="Arial" panose="020B0604020202020204" pitchFamily="34" charset="0"/>
              </a:rPr>
              <a:t> </a:t>
            </a:r>
            <a:r>
              <a:rPr lang="en-GB" altLang="nb-NO" u="sng" dirty="0" err="1">
                <a:latin typeface="Arial" panose="020B0604020202020204" pitchFamily="34" charset="0"/>
              </a:rPr>
              <a:t>ikke</a:t>
            </a:r>
            <a:r>
              <a:rPr lang="en-GB" altLang="nb-NO" u="sng" dirty="0">
                <a:latin typeface="Arial" panose="020B0604020202020204" pitchFamily="34" charset="0"/>
              </a:rPr>
              <a:t> </a:t>
            </a:r>
            <a:r>
              <a:rPr lang="en-GB" altLang="nb-NO" dirty="0" err="1">
                <a:latin typeface="Arial" panose="020B0604020202020204" pitchFamily="34" charset="0"/>
              </a:rPr>
              <a:t>velges</a:t>
            </a:r>
            <a:r>
              <a:rPr lang="en-GB" altLang="nb-NO" dirty="0">
                <a:latin typeface="Arial" panose="020B0604020202020204" pitchFamily="34" charset="0"/>
              </a:rPr>
              <a:t> </a:t>
            </a:r>
            <a:r>
              <a:rPr lang="en-GB" altLang="nb-NO" dirty="0" err="1">
                <a:latin typeface="Arial" panose="020B0604020202020204" pitchFamily="34" charset="0"/>
              </a:rPr>
              <a:t>når</a:t>
            </a:r>
            <a:r>
              <a:rPr lang="en-GB" altLang="nb-NO" dirty="0">
                <a:latin typeface="Arial" panose="020B0604020202020204" pitchFamily="34" charset="0"/>
              </a:rPr>
              <a:t>;</a:t>
            </a:r>
          </a:p>
          <a:p>
            <a:pPr marL="228600" indent="-228600">
              <a:buFontTx/>
              <a:buAutoNum type="arabicPeriod"/>
              <a:defRPr/>
            </a:pPr>
            <a:r>
              <a:rPr lang="sv-SE" altLang="nb-NO" dirty="0">
                <a:latin typeface="Arial" panose="020B0604020202020204" pitchFamily="34" charset="0"/>
              </a:rPr>
              <a:t>Pasienten er dårlig til å forklare historien sin og triageutøveren er usikker på hvilket flytskjema han/hun skal velge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sv-SE" altLang="nb-NO" dirty="0">
                <a:latin typeface="Arial" panose="020B0604020202020204" pitchFamily="34" charset="0"/>
              </a:rPr>
              <a:t>Triagesykepleieren er usikker på hvilken diskriminator hun skal velge fordi det er begrenset informasjon å basere avgjørelsen på eller fordi det rett og slett er kun et nylig oppstått problem</a:t>
            </a:r>
          </a:p>
          <a:p>
            <a:pPr marL="228600" indent="-228600">
              <a:defRPr/>
            </a:pPr>
            <a:endParaRPr lang="en-GB" altLang="nb-NO" dirty="0">
              <a:latin typeface="Arial" panose="020B0604020202020204" pitchFamily="34" charset="0"/>
            </a:endParaRPr>
          </a:p>
          <a:p>
            <a:pPr marL="228600" indent="-228600">
              <a:defRPr/>
            </a:pPr>
            <a:r>
              <a:rPr lang="en-GB" altLang="nb-NO" dirty="0" err="1">
                <a:latin typeface="Arial" panose="020B0604020202020204" pitchFamily="34" charset="0"/>
              </a:rPr>
              <a:t>Diskriminatoren</a:t>
            </a:r>
            <a:r>
              <a:rPr lang="en-GB" altLang="nb-NO" dirty="0">
                <a:latin typeface="Arial" panose="020B0604020202020204" pitchFamily="34" charset="0"/>
              </a:rPr>
              <a:t> </a:t>
            </a:r>
            <a:r>
              <a:rPr lang="en-GB" altLang="nb-NO" dirty="0" err="1">
                <a:latin typeface="Arial" panose="020B0604020202020204" pitchFamily="34" charset="0"/>
              </a:rPr>
              <a:t>bør</a:t>
            </a:r>
            <a:r>
              <a:rPr lang="en-GB" altLang="nb-NO" dirty="0">
                <a:latin typeface="Arial" panose="020B0604020202020204" pitchFamily="34" charset="0"/>
              </a:rPr>
              <a:t> </a:t>
            </a:r>
            <a:r>
              <a:rPr lang="en-GB" altLang="nb-NO" dirty="0" err="1">
                <a:latin typeface="Arial" panose="020B0604020202020204" pitchFamily="34" charset="0"/>
              </a:rPr>
              <a:t>brukes</a:t>
            </a:r>
            <a:r>
              <a:rPr lang="en-GB" altLang="nb-NO" dirty="0">
                <a:latin typeface="Arial" panose="020B0604020202020204" pitchFamily="34" charset="0"/>
              </a:rPr>
              <a:t> </a:t>
            </a:r>
            <a:r>
              <a:rPr lang="en-GB" altLang="nb-NO" dirty="0" err="1">
                <a:latin typeface="Arial" panose="020B0604020202020204" pitchFamily="34" charset="0"/>
              </a:rPr>
              <a:t>når</a:t>
            </a:r>
            <a:r>
              <a:rPr lang="en-GB" altLang="nb-NO" dirty="0">
                <a:latin typeface="Arial" panose="020B0604020202020204" pitchFamily="34" charset="0"/>
              </a:rPr>
              <a:t>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sv-SE" altLang="nb-NO" dirty="0">
                <a:latin typeface="Arial" panose="020B0604020202020204" pitchFamily="34" charset="0"/>
              </a:rPr>
              <a:t>Det er grunn til mistanke omkring en risikoutatt pasient og du ønsker å initiere tiltak som feks å kontakte barnevernet eller videre omsorg for en sårbar voksen hvis det er mistanke om vold  hjemmet</a:t>
            </a:r>
          </a:p>
          <a:p>
            <a:pPr>
              <a:defRPr/>
            </a:pPr>
            <a:endParaRPr lang="en-GB" altLang="nb-NO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00CA0D-D7BE-4901-A7BC-EEF13681F951}" type="slidenum">
              <a:rPr lang="en-GB" altLang="nb-NO" smtClean="0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nb-N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Generelle diskriminatorer:  er et tilbakevendende trekk i flytskjemaene og en riktig forståelse av disse er avgjørende for en forståelse av </a:t>
            </a:r>
            <a:r>
              <a:rPr lang="nb-NO" altLang="nb-NO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triagemetoden</a:t>
            </a: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b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GB" dirty="0" err="1">
                <a:ea typeface="ＭＳ Ｐゴシック" charset="0"/>
              </a:rPr>
              <a:t>Disse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generelle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diskriminatorene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uavhengig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av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kontaktårsak</a:t>
            </a:r>
            <a:r>
              <a:rPr lang="en-GB" dirty="0">
                <a:ea typeface="ＭＳ Ｐゴシック" charset="0"/>
              </a:rPr>
              <a:t>, </a:t>
            </a:r>
            <a:r>
              <a:rPr lang="en-GB" dirty="0" err="1">
                <a:ea typeface="ＭＳ Ｐゴシック" charset="0"/>
              </a:rPr>
              <a:t>går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igjen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flere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flytskjemaer</a:t>
            </a:r>
            <a:r>
              <a:rPr lang="en-GB" dirty="0">
                <a:ea typeface="ＭＳ Ｐゴシック" charset="0"/>
              </a:rPr>
              <a:t>. De </a:t>
            </a:r>
            <a:r>
              <a:rPr lang="en-GB" dirty="0" err="1">
                <a:ea typeface="ＭＳ Ｐゴシック" charset="0"/>
              </a:rPr>
              <a:t>ulike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generelle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diskriminatorene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vil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føre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til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samme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hastegrad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hver</a:t>
            </a:r>
            <a:r>
              <a:rPr lang="en-GB" dirty="0">
                <a:ea typeface="ＭＳ Ｐゴシック" charset="0"/>
              </a:rPr>
              <a:t> gang, </a:t>
            </a:r>
            <a:r>
              <a:rPr lang="en-GB" dirty="0" err="1">
                <a:ea typeface="ＭＳ Ｐゴシック" charset="0"/>
              </a:rPr>
              <a:t>uavhengig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av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flytskjema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F.eks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i="1" dirty="0" err="1">
                <a:ea typeface="ＭＳ Ｐゴシック" charset="0"/>
              </a:rPr>
              <a:t>svært</a:t>
            </a:r>
            <a:r>
              <a:rPr lang="en-GB" i="1" baseline="0" dirty="0">
                <a:ea typeface="ＭＳ Ｐゴシック" charset="0"/>
              </a:rPr>
              <a:t> </a:t>
            </a:r>
            <a:r>
              <a:rPr lang="en-GB" i="1" baseline="0" dirty="0" err="1">
                <a:ea typeface="ＭＳ Ｐゴシック" charset="0"/>
              </a:rPr>
              <a:t>kraftig</a:t>
            </a:r>
            <a:r>
              <a:rPr lang="en-GB" i="1" baseline="0" dirty="0">
                <a:ea typeface="ＭＳ Ｐゴシック" charset="0"/>
              </a:rPr>
              <a:t> </a:t>
            </a:r>
            <a:r>
              <a:rPr lang="en-GB" i="1" baseline="0" dirty="0" err="1">
                <a:ea typeface="ＭＳ Ｐゴシック" charset="0"/>
              </a:rPr>
              <a:t>smerte</a:t>
            </a:r>
            <a:r>
              <a:rPr lang="en-GB" i="1" baseline="0" dirty="0">
                <a:ea typeface="ＭＳ Ｐゴシック" charset="0"/>
              </a:rPr>
              <a:t>, </a:t>
            </a:r>
            <a:r>
              <a:rPr lang="en-GB" i="1" baseline="0" dirty="0" err="1">
                <a:ea typeface="ＭＳ Ｐゴシック" charset="0"/>
              </a:rPr>
              <a:t>mulig</a:t>
            </a:r>
            <a:r>
              <a:rPr lang="en-GB" i="1" baseline="0" dirty="0">
                <a:ea typeface="ＭＳ Ｐゴシック" charset="0"/>
              </a:rPr>
              <a:t> sepsis, </a:t>
            </a:r>
            <a:r>
              <a:rPr lang="en-GB" i="1" dirty="0" err="1">
                <a:ea typeface="ＭＳ Ｐゴシック" charset="0"/>
              </a:rPr>
              <a:t>sjokk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eller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i="1" dirty="0" err="1">
                <a:ea typeface="ＭＳ Ｐゴシック" charset="0"/>
              </a:rPr>
              <a:t>endret</a:t>
            </a:r>
            <a:r>
              <a:rPr lang="en-GB" i="1" dirty="0">
                <a:ea typeface="ＭＳ Ｐゴシック" charset="0"/>
              </a:rPr>
              <a:t> </a:t>
            </a:r>
            <a:r>
              <a:rPr lang="en-GB" i="1" dirty="0" err="1">
                <a:ea typeface="ＭＳ Ｐゴシック" charset="0"/>
              </a:rPr>
              <a:t>bevissthetsnivå</a:t>
            </a:r>
            <a:r>
              <a:rPr lang="en-GB" i="1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typiske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generelle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diskriminatorer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som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går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igjen</a:t>
            </a:r>
            <a:r>
              <a:rPr lang="en-GB" dirty="0">
                <a:ea typeface="ＭＳ Ｐゴシック" charset="0"/>
              </a:rPr>
              <a:t> </a:t>
            </a:r>
            <a:r>
              <a:rPr lang="en-GB" dirty="0" err="1">
                <a:ea typeface="ＭＳ Ｐゴシック" charset="0"/>
              </a:rPr>
              <a:t>i</a:t>
            </a:r>
            <a:r>
              <a:rPr lang="en-GB" dirty="0">
                <a:ea typeface="ＭＳ Ｐゴシック" charset="0"/>
              </a:rPr>
              <a:t> mange </a:t>
            </a:r>
            <a:r>
              <a:rPr lang="en-GB" dirty="0" err="1">
                <a:ea typeface="ＭＳ Ｐゴシック" charset="0"/>
              </a:rPr>
              <a:t>flytskjemaer</a:t>
            </a:r>
            <a:endParaRPr lang="en-GB" dirty="0">
              <a:ea typeface="ＭＳ Ｐゴシック" charset="0"/>
            </a:endParaRPr>
          </a:p>
          <a:p>
            <a:pPr eaLnBrk="1" hangingPunct="1">
              <a:defRPr/>
            </a:pPr>
            <a:endParaRPr lang="en-GB" i="1" dirty="0">
              <a:ea typeface="ＭＳ Ｐゴシック" charset="0"/>
            </a:endParaRPr>
          </a:p>
          <a:p>
            <a:pPr eaLnBrk="1" hangingPunct="1">
              <a:defRPr/>
            </a:pPr>
            <a:endParaRPr lang="en-GB" altLang="nb-NO" sz="1200" i="1" kern="1200" dirty="0">
              <a:solidFill>
                <a:schemeClr val="tx1"/>
              </a:solidFill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Pasientens sykehistorie og symptomer kan styrke eller svekke mistanken om infeksjon.  Tenk alltid «kan dette være sepsis?». Husk at mange pasienter med mulig sepsis er afebrile og har </a:t>
            </a:r>
            <a:r>
              <a:rPr lang="nb-NO" dirty="0" err="1"/>
              <a:t>uspesifike</a:t>
            </a:r>
            <a:r>
              <a:rPr lang="nb-NO" dirty="0"/>
              <a:t> symptomer som generell slapphet og uvelhet, smerter i hele kroppen. Vær nøye med sykehistorien: magesmerter etter en akutt fallskade (lite sannsynlig infeksjon) eller etter et ferieopphold i Thailand (sannsynlig infeksjon)? Infeksjonstilstander i nærmiljø («omgangssyke i barnehage», «hele familien har hatt streptokokker..») kan øke mistanke om infeksjonssykdommer. </a:t>
            </a:r>
          </a:p>
          <a:p>
            <a:endParaRPr lang="nb-NO" dirty="0"/>
          </a:p>
          <a:p>
            <a:r>
              <a:rPr lang="nb-NO" dirty="0"/>
              <a:t>Gå gjennom diskriminatoren « mulig sepsis» slik den er definert i </a:t>
            </a:r>
            <a:r>
              <a:rPr lang="nb-NO" dirty="0" err="1"/>
              <a:t>triage</a:t>
            </a:r>
            <a:r>
              <a:rPr lang="nb-NO" dirty="0"/>
              <a:t>.  Dersom pas. ikke slår ut på kriteriene i</a:t>
            </a:r>
            <a:r>
              <a:rPr lang="nb-NO" baseline="0" dirty="0"/>
              <a:t> diskriminatoren- </a:t>
            </a:r>
            <a:r>
              <a:rPr lang="nb-NO" baseline="0" dirty="0" err="1"/>
              <a:t>supplèr</a:t>
            </a:r>
            <a:r>
              <a:rPr lang="nb-NO" baseline="0" dirty="0"/>
              <a:t> med NEWS.  Dersom NEWS er 4 eller mer, gis utslag på diskriminatoren «mulig sepsis»</a:t>
            </a:r>
          </a:p>
          <a:p>
            <a:r>
              <a:rPr lang="nb-NO" baseline="0" dirty="0"/>
              <a:t>På barn brukes PEVS. PEVS på 4 eller mer, gir utslag på diskriminatoren «mulig sepsis»</a:t>
            </a:r>
            <a:endParaRPr lang="nb-NO" dirty="0"/>
          </a:p>
          <a:p>
            <a:endParaRPr lang="nb-NO" sz="1200" kern="1200" dirty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+mn-cs"/>
              </a:rPr>
              <a:t>Bruk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+mn-cs"/>
              </a:rPr>
              <a:t> ACPVU-skalaen for vurdering av bevissthet.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+mn-cs"/>
              </a:rPr>
              <a:t>Nyoppstått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Arial" charset="0"/>
                <a:ea typeface="MS PGothic" panose="020B0600070205080204" pitchFamily="34" charset="-128"/>
                <a:cs typeface="+mn-cs"/>
              </a:rPr>
              <a:t> forvirring betyr «C» på denne skalaen og gir 3 poeng i NEWS-score.</a:t>
            </a:r>
            <a:endParaRPr lang="nb-NO" sz="1200" kern="1200" dirty="0">
              <a:solidFill>
                <a:schemeClr val="tx1"/>
              </a:solidFill>
              <a:effectLst/>
              <a:latin typeface="Arial" charset="0"/>
              <a:ea typeface="MS PGothic" panose="020B0600070205080204" pitchFamily="34" charset="-128"/>
              <a:cs typeface="+mn-cs"/>
            </a:endParaRPr>
          </a:p>
          <a:p>
            <a:endParaRPr lang="nb-NO" dirty="0"/>
          </a:p>
          <a:p>
            <a:r>
              <a:rPr lang="nb-NO" dirty="0"/>
              <a:t>Man</a:t>
            </a:r>
            <a:r>
              <a:rPr lang="nb-NO" baseline="0" dirty="0"/>
              <a:t> </a:t>
            </a:r>
            <a:r>
              <a:rPr lang="nb-NO" dirty="0"/>
              <a:t>bør vurdere pasientens systoliske blodtrykk med måling. Ved stor pasientpågang kan man også vurdere perifer pulskvalitet (rolig, regelmessig og kraftig), hudstatus og kapillarfylling. Dersom perifer </a:t>
            </a:r>
            <a:r>
              <a:rPr lang="nb-NO" dirty="0" err="1"/>
              <a:t>radialispuls</a:t>
            </a:r>
            <a:r>
              <a:rPr lang="nb-NO" dirty="0"/>
              <a:t> er rolig og kraftig, huden er tørr og varm og kapillarfylling ≤ 2 sekunder kan man anta at pasienten har klinisk en normal sirkulasjon. Ved lav mistanke om sepsis er dette tilstrekkelig. Ved høy mistanke om sepsis bør systolisk blodtrykk måles og dokumenteres.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5AE670-2B46-4901-B485-4179F23B4962}" type="slidenum">
              <a:rPr lang="en-GB" altLang="nb-NO" smtClean="0"/>
              <a:pPr>
                <a:defRPr/>
              </a:pPr>
              <a:t>3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57387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NEWS</a:t>
            </a:r>
            <a:r>
              <a:rPr lang="nb-NO" baseline="0" dirty="0"/>
              <a:t> på 5 eller over= mulig sepsis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759DE-8E10-4609-AE47-20B4ABCDA62B}" type="slidenum">
              <a:rPr lang="en-GB" altLang="nb-NO" smtClean="0"/>
              <a:pPr>
                <a:defRPr/>
              </a:pPr>
              <a:t>4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406996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PEVS på 4 eller over</a:t>
            </a:r>
            <a:r>
              <a:rPr lang="nb-NO" baseline="0" dirty="0"/>
              <a:t> = Mulig sepsis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759DE-8E10-4609-AE47-20B4ABCDA62B}" type="slidenum">
              <a:rPr lang="en-GB" altLang="nb-NO" smtClean="0"/>
              <a:pPr>
                <a:defRPr/>
              </a:pPr>
              <a:t>5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54113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759DE-8E10-4609-AE47-20B4ABCDA62B}" type="slidenum">
              <a:rPr lang="en-GB" altLang="nb-NO" smtClean="0"/>
              <a:pPr>
                <a:defRPr/>
              </a:pPr>
              <a:t>7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37895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4662" cy="38401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dirty="0"/>
              <a:t>Denne forklaringen er nokså diffus, og her er det viktig at man som </a:t>
            </a:r>
            <a:r>
              <a:rPr lang="nb-NO" b="0" dirty="0" err="1"/>
              <a:t>triagesykepleier</a:t>
            </a:r>
            <a:r>
              <a:rPr lang="nb-NO" b="0" dirty="0"/>
              <a:t> vet hva som er</a:t>
            </a:r>
            <a:r>
              <a:rPr lang="nb-NO" b="0" baseline="0" dirty="0"/>
              <a:t> utilstrekkelig respirasjon.  Man skal kunne se en anstrengt respirasjon eller utmattelse. Man kan også se cyanose.  </a:t>
            </a:r>
            <a:endParaRPr lang="nb-NO" b="1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759DE-8E10-4609-AE47-20B4ABCDA62B}" type="slidenum">
              <a:rPr lang="en-GB" altLang="nb-NO" smtClean="0"/>
              <a:pPr>
                <a:defRPr/>
              </a:pPr>
              <a:t>8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34284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Her er det fint om man diskuterer ulike eksempler. Viktig med oppfølgingsspørsmål i forhold til den spesifikke diskriminatoren for å sikre at man angir korrekt hastegrad </a:t>
            </a:r>
          </a:p>
          <a:p>
            <a:pPr>
              <a:defRPr/>
            </a:pPr>
            <a:endParaRPr lang="nb-NO" altLang="nb-NO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</p:spPr>
      </p:sp>
      <p:sp>
        <p:nvSpPr>
          <p:cNvPr id="1331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altLang="nb-NO">
                <a:latin typeface="Arial" panose="020B0604020202020204" pitchFamily="34" charset="0"/>
              </a:rPr>
              <a:t>Dette kan man ikke vite uten å spørre pasienten</a:t>
            </a:r>
          </a:p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33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F27910-E3B3-47E9-935A-E3099B86AF95}" type="slidenum">
              <a:rPr lang="en-GB" altLang="nb-NO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6D9C3-FE52-4611-B6ED-A2DF2B1B917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8337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C409-44B6-4AAD-A890-E58D96CC801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78406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F962-4D4E-4A68-9DDD-96B3744328F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248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6F92-D231-44F2-98A2-BB15A32652B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59925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8C65-3C77-4D41-82E3-70E3D94857D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8449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DB58-3FF4-4850-96A0-9FBF7D2925D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17293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7DA1-078D-49FF-B81C-376B17E2230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35615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9668-A0F8-474D-AC33-3A8936CDBC8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390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14175-F762-4AEA-A0CA-B8BFCCB2C88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13175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39A95-BD11-47EC-9B37-745AB36C767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56909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FBA9-794A-4671-B529-95576EBF323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3126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ADD2A-44ED-485C-A379-4CCF7DAAE09E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0871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B10-0931-4F05-B4DB-7E06D4A85F40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0252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CD8-8702-4787-88A7-95ADF8E4EEB1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16360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C942-D40D-4CB2-82DA-05F83D5E59B9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82973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F6E6-BF68-43F9-B7BD-A296E29413D6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52034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C7C95-CD6C-494A-9D20-6F487803505B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41705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FC09-5440-43CF-BC2B-7A6791F6A827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3778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6C83-CA8F-46FA-92E1-E40F594FD98E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66287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D183-EF63-4054-A7E7-EDBA62121776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974606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4C49-3F3E-4921-9186-E06FBA700496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67419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6124-7809-4B90-8EA2-260D81870CEB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74109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89EAD-AF38-453C-A4AB-6E336A090B8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6614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Rediger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A9C3A3-DC62-421A-B02A-D38F5D71133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FCD8-8702-4787-88A7-95ADF8E4EEB1}" type="slidenum">
              <a:rPr lang="en-US" altLang="nb-NO" smtClean="0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6585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C4A8D4C-CE85-EE33-2549-9C46FFBEF8BC}"/>
              </a:ext>
            </a:extLst>
          </p:cNvPr>
          <p:cNvSpPr txBox="1"/>
          <p:nvPr/>
        </p:nvSpPr>
        <p:spPr>
          <a:xfrm>
            <a:off x="845489" y="1682013"/>
            <a:ext cx="3812561" cy="34953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atin typeface="+mj-lt"/>
                <a:ea typeface="+mj-ea"/>
                <a:cs typeface="+mj-cs"/>
              </a:rPr>
              <a:t>GENERELLE </a:t>
            </a:r>
            <a:endParaRPr lang="nb-NO" dirty="0"/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atin typeface="+mj-lt"/>
                <a:ea typeface="+mj-ea"/>
                <a:cs typeface="+mj-cs"/>
              </a:rPr>
              <a:t>OG </a:t>
            </a:r>
            <a:endParaRPr lang="en-US" dirty="0">
              <a:latin typeface="Calibri" panose="020F0502020204030204"/>
              <a:ea typeface="+mj-ea"/>
              <a:cs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atin typeface="+mj-lt"/>
                <a:ea typeface="+mj-ea"/>
                <a:cs typeface="+mj-cs"/>
              </a:rPr>
              <a:t>SPESIFIKKE </a:t>
            </a:r>
            <a:endParaRPr lang="en-US" dirty="0">
              <a:latin typeface="Calibri" panose="020F0502020204030204"/>
              <a:ea typeface="+mj-ea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atin typeface="+mj-lt"/>
                <a:ea typeface="+mj-ea"/>
                <a:cs typeface="+mj-cs"/>
              </a:rPr>
              <a:t>DISKRIMINATORER </a:t>
            </a:r>
            <a:endParaRPr lang="en-US" dirty="0">
              <a:ea typeface="+mj-ea"/>
              <a:cs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atin typeface="+mj-lt"/>
                <a:ea typeface="+mj-ea"/>
                <a:cs typeface="+mj-cs"/>
              </a:rPr>
              <a:t>– En </a:t>
            </a:r>
            <a:r>
              <a:rPr lang="en-US" sz="3700" b="1" kern="1200" dirty="0" err="1">
                <a:latin typeface="+mj-lt"/>
                <a:ea typeface="+mj-ea"/>
                <a:cs typeface="+mj-cs"/>
              </a:rPr>
              <a:t>introduksjon</a:t>
            </a:r>
            <a:endParaRPr lang="en-US" sz="3700" b="1" kern="1200" dirty="0" err="1">
              <a:latin typeface="+mj-lt"/>
              <a:ea typeface="+mj-ea"/>
              <a:cs typeface="Calibri Light"/>
            </a:endParaRPr>
          </a:p>
        </p:txBody>
      </p:sp>
      <p:pic>
        <p:nvPicPr>
          <p:cNvPr id="14" name="Bilde 14">
            <a:extLst>
              <a:ext uri="{FF2B5EF4-FFF2-40B4-BE49-F238E27FC236}">
                <a16:creationId xmlns:a16="http://schemas.microsoft.com/office/drawing/2014/main" id="{AACB043F-DE0F-5E6E-5866-A12644061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751" y="1922628"/>
            <a:ext cx="5708649" cy="29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838200" y="1714954"/>
            <a:ext cx="10515600" cy="803049"/>
          </a:xfrm>
        </p:spPr>
        <p:txBody>
          <a:bodyPr/>
          <a:lstStyle/>
          <a:p>
            <a:pPr algn="ctr" eaLnBrk="1" hangingPunct="1"/>
            <a:r>
              <a:rPr lang="nb-NO" altLang="nb-NO" sz="4000" b="1" dirty="0">
                <a:latin typeface="Arial"/>
                <a:cs typeface="Arial"/>
              </a:rPr>
              <a:t>1.Eksempel på en spesifikk diskriminator</a:t>
            </a:r>
            <a:endParaRPr lang="nb-NO" dirty="0">
              <a:cs typeface="Calibri Light" panose="020F0302020204030204"/>
            </a:endParaRP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>
          <a:xfrm>
            <a:off x="992717" y="2605314"/>
            <a:ext cx="10186810" cy="3676424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GB" altLang="ja-JP" sz="2800" i="1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ja-JP" sz="2400" i="1"/>
          </a:p>
          <a:p>
            <a:pPr algn="ctr" eaLnBrk="1" hangingPunct="1">
              <a:buNone/>
            </a:pPr>
            <a:r>
              <a:rPr lang="en-GB" altLang="ja-JP" sz="2800" b="1" dirty="0">
                <a:latin typeface="Arial"/>
                <a:ea typeface="游ゴシック"/>
                <a:cs typeface="Arial"/>
              </a:rPr>
              <a:t> SYKEHISTORIE MED ALVORLIG RESPIRASJONSSVIKT</a:t>
            </a:r>
          </a:p>
          <a:p>
            <a:pPr algn="ctr">
              <a:buNone/>
            </a:pPr>
            <a:endParaRPr lang="en-GB" altLang="ja-JP" sz="2800" b="1" dirty="0">
              <a:latin typeface="Arial"/>
              <a:ea typeface="游ゴシック"/>
              <a:cs typeface="Arial"/>
            </a:endParaRPr>
          </a:p>
          <a:p>
            <a:pPr marL="0" indent="0" eaLnBrk="1" hangingPunct="1">
              <a:buNone/>
            </a:pPr>
            <a:r>
              <a:rPr lang="en-GB" altLang="nb-NO" sz="2800" dirty="0" err="1">
                <a:latin typeface="Arial"/>
                <a:cs typeface="Arial"/>
              </a:rPr>
              <a:t>Forklaring</a:t>
            </a:r>
            <a:r>
              <a:rPr lang="en-GB" altLang="nb-NO" sz="2800" dirty="0">
                <a:latin typeface="Arial"/>
                <a:cs typeface="Arial"/>
              </a:rPr>
              <a:t>: </a:t>
            </a:r>
            <a:r>
              <a:rPr lang="nb-NO" altLang="nb-NO" sz="2800" i="1" dirty="0">
                <a:latin typeface="Arial"/>
                <a:cs typeface="Arial"/>
              </a:rPr>
              <a:t>Tidligere hatt en livstruende episode på grunn av en </a:t>
            </a:r>
            <a:r>
              <a:rPr lang="nb-NO" altLang="nb-NO" sz="2800" i="1" dirty="0" err="1">
                <a:latin typeface="Arial"/>
                <a:cs typeface="Arial"/>
              </a:rPr>
              <a:t>respiratorsisk</a:t>
            </a:r>
            <a:r>
              <a:rPr lang="nb-NO" altLang="nb-NO" sz="2800" i="1" dirty="0">
                <a:latin typeface="Arial"/>
                <a:cs typeface="Arial"/>
              </a:rPr>
              <a:t> tilstand (</a:t>
            </a:r>
            <a:r>
              <a:rPr lang="nb-NO" altLang="nb-NO" sz="2800" i="1" dirty="0" err="1">
                <a:latin typeface="Arial"/>
                <a:cs typeface="Arial"/>
              </a:rPr>
              <a:t>f.eks</a:t>
            </a:r>
            <a:r>
              <a:rPr lang="nb-NO" altLang="nb-NO" sz="2800" i="1" dirty="0">
                <a:latin typeface="Arial"/>
                <a:cs typeface="Arial"/>
              </a:rPr>
              <a:t> KOLS eller astma)</a:t>
            </a:r>
            <a:endParaRPr lang="en-GB" altLang="nb-NO" sz="2800" dirty="0">
              <a:latin typeface="Arial"/>
              <a:cs typeface="Arial"/>
            </a:endParaRPr>
          </a:p>
          <a:p>
            <a:pPr eaLnBrk="1" hangingPunct="1"/>
            <a:endParaRPr lang="nb-NO" altLang="nb-NO" sz="2800" dirty="0">
              <a:latin typeface="Arial"/>
              <a:cs typeface="Arial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8AB3C014-AE03-FAA0-24DF-AC3EC85D7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838200" y="1094468"/>
            <a:ext cx="10515600" cy="1107849"/>
          </a:xfrm>
        </p:spPr>
        <p:txBody>
          <a:bodyPr/>
          <a:lstStyle/>
          <a:p>
            <a:pPr algn="ctr" eaLnBrk="1" hangingPunct="1"/>
            <a:br>
              <a:rPr lang="nb-NO" altLang="nb-NO" sz="4000" b="1" dirty="0"/>
            </a:br>
            <a:r>
              <a:rPr lang="nb-NO" altLang="nb-NO" sz="4000" b="1" dirty="0">
                <a:latin typeface="Arial"/>
                <a:cs typeface="Arial"/>
              </a:rPr>
              <a:t>2. Eksempel på en spesifikk diskriminator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>
          <a:xfrm>
            <a:off x="833463" y="2550885"/>
            <a:ext cx="10835921" cy="3752624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ja-JP" sz="2800" b="1" dirty="0">
                <a:latin typeface="Arial"/>
                <a:ea typeface="游ゴシック"/>
                <a:cs typeface="Arial"/>
              </a:rPr>
              <a:t>SMERTER I AORTA</a:t>
            </a:r>
            <a:endParaRPr lang="en-GB" altLang="ja-JP" sz="2800" i="1" dirty="0">
              <a:latin typeface="Calibri" panose="020F0502020204030204"/>
              <a:ea typeface="游ゴシック" panose="020B0400000000000000" pitchFamily="34" charset="-128"/>
              <a:cs typeface="Calibri" panose="020F0502020204030204"/>
            </a:endParaRPr>
          </a:p>
          <a:p>
            <a:pPr algn="ctr">
              <a:lnSpc>
                <a:spcPct val="100000"/>
              </a:lnSpc>
              <a:buNone/>
            </a:pPr>
            <a:endParaRPr lang="en-GB" altLang="ja-JP" sz="2800" b="1" dirty="0">
              <a:latin typeface="Arial"/>
              <a:ea typeface="游ゴシック"/>
              <a:cs typeface="Arial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GB" altLang="nb-NO" sz="2800" dirty="0" err="1">
                <a:latin typeface="Arial"/>
                <a:cs typeface="Arial"/>
              </a:rPr>
              <a:t>Forklaring</a:t>
            </a:r>
            <a:r>
              <a:rPr lang="en-GB" altLang="nb-NO" sz="2800" dirty="0">
                <a:latin typeface="Arial"/>
                <a:cs typeface="Arial"/>
              </a:rPr>
              <a:t>: </a:t>
            </a:r>
            <a:r>
              <a:rPr lang="nb-NO" altLang="nb-NO" sz="2800" i="1" dirty="0">
                <a:latin typeface="Arial"/>
                <a:cs typeface="Arial"/>
              </a:rPr>
              <a:t>Plutselig innsettende, kraftige smerter i magen eller brystet som ofte beskrives som skarpe, stikkende eller rivende. Smertene kan stråle mot skulderbladene eller rygg. Smertene kan komme i bølger. I videre forløp beskrives ofte smerter i armene, nakken, underkjeven eller hoftene.</a:t>
            </a:r>
            <a:endParaRPr lang="en-GB" altLang="nb-NO" sz="2800" dirty="0">
              <a:latin typeface="Arial"/>
              <a:cs typeface="Arial"/>
            </a:endParaRPr>
          </a:p>
          <a:p>
            <a:pPr eaLnBrk="1" hangingPunct="1"/>
            <a:endParaRPr lang="nb-NO" altLang="nb-NO" dirty="0"/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DF4C1DED-E2DB-080F-7E8B-88F485AE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79992" y="1153660"/>
            <a:ext cx="10788826" cy="830716"/>
          </a:xfrm>
        </p:spPr>
        <p:txBody>
          <a:bodyPr/>
          <a:lstStyle/>
          <a:p>
            <a:pPr algn="ctr" eaLnBrk="1" hangingPunct="1"/>
            <a:r>
              <a:rPr lang="en-GB" altLang="nb-NO" sz="3200" dirty="0">
                <a:ea typeface="MS PGothic"/>
              </a:rPr>
              <a:t>  </a:t>
            </a:r>
            <a:br>
              <a:rPr lang="en-GB" altLang="nb-NO" sz="4000" dirty="0">
                <a:ea typeface="MS PGothic"/>
              </a:rPr>
            </a:br>
            <a:r>
              <a:rPr lang="en-GB" altLang="nb-NO" sz="4000" b="1" dirty="0">
                <a:latin typeface="Arial"/>
                <a:ea typeface="MS PGothic"/>
                <a:cs typeface="Arial"/>
              </a:rPr>
              <a:t>3. Eksempel </a:t>
            </a:r>
            <a:r>
              <a:rPr lang="en-GB" altLang="nb-NO" sz="4000" b="1" dirty="0" err="1">
                <a:latin typeface="Arial"/>
                <a:ea typeface="MS PGothic"/>
                <a:cs typeface="Arial"/>
              </a:rPr>
              <a:t>på</a:t>
            </a:r>
            <a:r>
              <a:rPr lang="en-GB" altLang="nb-NO" sz="4000" b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ea typeface="MS PGothic"/>
                <a:cs typeface="Arial"/>
              </a:rPr>
              <a:t>en</a:t>
            </a:r>
            <a:r>
              <a:rPr lang="en-GB" altLang="nb-NO" sz="4000" b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ea typeface="MS PGothic"/>
                <a:cs typeface="Arial"/>
              </a:rPr>
              <a:t>spesifikk</a:t>
            </a:r>
            <a:r>
              <a:rPr lang="en-GB" altLang="nb-NO" sz="4000" b="1" dirty="0">
                <a:latin typeface="Arial"/>
                <a:ea typeface="MS PGothic"/>
                <a:cs typeface="Arial"/>
              </a:rPr>
              <a:t>  </a:t>
            </a:r>
            <a:r>
              <a:rPr lang="en-GB" altLang="nb-NO" sz="4000" b="1" dirty="0" err="1">
                <a:latin typeface="Arial"/>
                <a:ea typeface="MS PGothic"/>
                <a:cs typeface="Arial"/>
              </a:rPr>
              <a:t>diskriminator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50548" y="2057400"/>
            <a:ext cx="10665176" cy="43640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GB" altLang="nb-NO" sz="2400" dirty="0">
              <a:ea typeface="MS PGothic" panose="020B0600070205080204" pitchFamily="34" charset="-128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nb-NO" sz="2400" dirty="0">
                <a:ea typeface="MS PGothic" panose="020B0600070205080204" pitchFamily="34" charset="-128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nb-NO" sz="2800" b="1" dirty="0">
                <a:latin typeface="Arial"/>
                <a:ea typeface="MS PGothic"/>
                <a:cs typeface="Arial"/>
              </a:rPr>
              <a:t>SYKEHISTORIE SOM IKKE PASSER</a:t>
            </a:r>
            <a:endParaRPr lang="en-GB" altLang="nb-NO" sz="2800" b="1" i="1">
              <a:latin typeface="Arial"/>
              <a:ea typeface="MS PGothic"/>
              <a:cs typeface="Arial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nb-NO" sz="2800" dirty="0">
              <a:latin typeface="Arial"/>
              <a:ea typeface="MS PGothic" panose="020B0600070205080204" pitchFamily="34" charset="-128"/>
              <a:cs typeface="Arial"/>
            </a:endParaRPr>
          </a:p>
          <a:p>
            <a:pPr marL="0" indent="0" eaLnBrk="1" hangingPunct="1">
              <a:buNone/>
            </a:pPr>
            <a:r>
              <a:rPr lang="en-GB" altLang="nb-NO" sz="2800" dirty="0" err="1">
                <a:latin typeface="Arial"/>
                <a:ea typeface="MS PGothic"/>
                <a:cs typeface="Arial"/>
              </a:rPr>
              <a:t>Forklaring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: 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Når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 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historien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 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som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 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blir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 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gitt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 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ikke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 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forklarer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 de 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fysiske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funnene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,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så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passer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ikke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sykehistorien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. Dette er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viktig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fordi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det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kan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være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en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indikator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på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at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skade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hos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sårbare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barn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og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voksne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ikke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skyldes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uhell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,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og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kan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være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2800" i="1" dirty="0" err="1">
                <a:latin typeface="Arial"/>
                <a:ea typeface="MS PGothic"/>
                <a:cs typeface="Arial"/>
              </a:rPr>
              <a:t>varsel</a:t>
            </a:r>
            <a:r>
              <a:rPr lang="en-GB" altLang="nb-NO" sz="2800" i="1" dirty="0">
                <a:latin typeface="Arial"/>
                <a:ea typeface="MS PGothic"/>
                <a:cs typeface="Arial"/>
              </a:rPr>
              <a:t> om mishandling</a:t>
            </a:r>
            <a:r>
              <a:rPr lang="en-GB" altLang="nb-NO" sz="2800" dirty="0">
                <a:latin typeface="Arial"/>
                <a:ea typeface="MS PGothic"/>
                <a:cs typeface="Arial"/>
              </a:rPr>
              <a:t>. </a:t>
            </a:r>
            <a:endParaRPr lang="en-GB" altLang="nb-NO" sz="2800" dirty="0">
              <a:latin typeface="Arial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9F716BCA-D67E-B7C8-CD08-A5DB5773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1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B6464D2-B126-7EEC-78B8-7E6964E4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Spørsmål?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A3A0D24D-945E-6876-A150-C3F6F29C9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373" y="1306287"/>
            <a:ext cx="4408713" cy="44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7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nb-NO" sz="3200" b="1" dirty="0">
                <a:ea typeface="MS PGothic"/>
              </a:rPr>
              <a:t> </a:t>
            </a:r>
            <a:br>
              <a:rPr lang="en-GB" altLang="nb-NO" sz="3200" b="1" dirty="0">
                <a:ea typeface="MS PGothic"/>
              </a:rPr>
            </a:br>
            <a:r>
              <a:rPr lang="en-GB" altLang="nb-NO" sz="4000" b="1" dirty="0" err="1">
                <a:latin typeface="Arial"/>
                <a:ea typeface="MS PGothic"/>
                <a:cs typeface="Arial"/>
              </a:rPr>
              <a:t>Generelle</a:t>
            </a:r>
            <a:r>
              <a:rPr lang="en-GB" altLang="nb-NO" sz="4000" b="1" dirty="0">
                <a:latin typeface="Arial"/>
                <a:ea typeface="MS PGothic"/>
                <a:cs typeface="Arial"/>
              </a:rPr>
              <a:t> </a:t>
            </a:r>
            <a:r>
              <a:rPr lang="en-GB" altLang="nb-NO" sz="4000" b="1" dirty="0" err="1">
                <a:latin typeface="Arial"/>
                <a:ea typeface="MS PGothic"/>
                <a:cs typeface="Arial"/>
              </a:rPr>
              <a:t>diskriminatorer</a:t>
            </a:r>
            <a:r>
              <a:rPr lang="en-GB" altLang="nb-NO" sz="4000" b="1" dirty="0">
                <a:latin typeface="Arial"/>
                <a:ea typeface="MS PGothic"/>
                <a:cs typeface="Arial"/>
              </a:rPr>
              <a:t> </a:t>
            </a:r>
            <a:endParaRPr lang="en-US" altLang="nb-NO" sz="40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81075" y="2205038"/>
            <a:ext cx="10188277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Opptrer i flere flytskjemaer og dekker allmenne symptomer. </a:t>
            </a:r>
            <a:endParaRPr lang="nb-NO" altLang="nb-NO" sz="28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6 hovedkategorier: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20B0604020202020204" pitchFamily="34" charset="0"/>
              <a:buChar char="ü"/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Livstruende tilstand</a:t>
            </a:r>
            <a:endParaRPr lang="nb-NO" sz="2800" dirty="0">
              <a:cs typeface="Calibri"/>
            </a:endParaRP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" panose="020B0604020202020204" pitchFamily="34" charset="0"/>
              <a:buChar char="ü"/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Blødninger</a:t>
            </a: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" panose="020B0604020202020204" pitchFamily="34" charset="0"/>
              <a:buChar char="ü"/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Bevissthetsnivå</a:t>
            </a: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" panose="020B0604020202020204" pitchFamily="34" charset="0"/>
              <a:buChar char="ü"/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Temperatur</a:t>
            </a: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" panose="020B0604020202020204" pitchFamily="34" charset="0"/>
              <a:buChar char="ü"/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Smerter</a:t>
            </a:r>
          </a:p>
          <a:p>
            <a:pPr lvl="2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" panose="020B0604020202020204" pitchFamily="34" charset="0"/>
              <a:buChar char="ü"/>
              <a:defRPr/>
            </a:pPr>
            <a:r>
              <a:rPr lang="nb-NO" altLang="nb-NO" sz="2800" dirty="0">
                <a:latin typeface="Arial"/>
                <a:ea typeface="ＭＳ Ｐゴシック"/>
                <a:cs typeface="Arial"/>
              </a:rPr>
              <a:t>Grad av akutt inntreden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nb-NO" altLang="nb-NO" sz="2000" dirty="0">
              <a:ea typeface="ＭＳ Ｐゴシック" panose="020B0600070205080204" pitchFamily="34" charset="-128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6436D180-4D57-BF98-134B-A70A94F2E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" y="-5260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62050" y="2586039"/>
            <a:ext cx="9953625" cy="390525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2800" b="1" dirty="0">
                <a:latin typeface="Arial"/>
                <a:cs typeface="Arial"/>
              </a:rPr>
              <a:t>MULIG SEPSIS</a:t>
            </a:r>
            <a:endParaRPr lang="nb-NO" dirty="0"/>
          </a:p>
          <a:p>
            <a:pPr>
              <a:lnSpc>
                <a:spcPct val="110000"/>
              </a:lnSpc>
            </a:pPr>
            <a:r>
              <a:rPr lang="nb-NO" sz="2800" i="1" dirty="0">
                <a:latin typeface="Arial"/>
                <a:cs typeface="Arial"/>
              </a:rPr>
              <a:t>Mistanke om sepsis hos pasienter med mistenkt / påvist infeksjon som enten har utslag på diskriminatoren eller har en NEWS på ≥ 5 /PEVS på ≥ 4.</a:t>
            </a:r>
          </a:p>
          <a:p>
            <a:pPr>
              <a:lnSpc>
                <a:spcPct val="110000"/>
              </a:lnSpc>
            </a:pPr>
            <a:r>
              <a:rPr lang="nb-NO" sz="2800" dirty="0">
                <a:latin typeface="Arial"/>
                <a:cs typeface="Arial"/>
              </a:rPr>
              <a:t>NMTG anbefaler PEVS for vurdering av sepsis hos barn</a:t>
            </a:r>
          </a:p>
          <a:p>
            <a:pPr>
              <a:lnSpc>
                <a:spcPct val="110000"/>
              </a:lnSpc>
            </a:pPr>
            <a:r>
              <a:rPr lang="nb-NO" sz="2800" dirty="0">
                <a:latin typeface="Arial"/>
                <a:cs typeface="Arial"/>
              </a:rPr>
              <a:t>Fra høsten 2021 anbefales ikke lenger bruk av </a:t>
            </a:r>
            <a:r>
              <a:rPr lang="nb-NO" sz="2800" dirty="0" err="1">
                <a:latin typeface="Arial"/>
                <a:cs typeface="Arial"/>
              </a:rPr>
              <a:t>qSOFA</a:t>
            </a:r>
            <a:r>
              <a:rPr lang="nb-NO" sz="2800" dirty="0">
                <a:latin typeface="Arial"/>
                <a:cs typeface="Arial"/>
              </a:rPr>
              <a:t> alene.</a:t>
            </a:r>
          </a:p>
          <a:p>
            <a:pPr>
              <a:lnSpc>
                <a:spcPct val="110000"/>
              </a:lnSpc>
            </a:pPr>
            <a:r>
              <a:rPr lang="nb-NO" sz="2800" dirty="0">
                <a:latin typeface="Arial"/>
                <a:cs typeface="Arial"/>
              </a:rPr>
              <a:t>NEWS for voksne og PEVS for barn er gode sepsis-indikatorer som brukes dersom man ikke finner utslag på diskriminatoren «mulig sepsis»</a:t>
            </a:r>
          </a:p>
          <a:p>
            <a:pPr>
              <a:lnSpc>
                <a:spcPct val="110000"/>
              </a:lnSpc>
            </a:pPr>
            <a:r>
              <a:rPr lang="nb-NO" sz="2800" dirty="0">
                <a:latin typeface="Arial"/>
                <a:cs typeface="Arial"/>
              </a:rPr>
              <a:t>«Mulig sepsis» gir en 3% risiko for komplikasjoner.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84037DC-8F21-0A91-9452-FB5698D30B8E}"/>
              </a:ext>
            </a:extLst>
          </p:cNvPr>
          <p:cNvSpPr txBox="1"/>
          <p:nvPr/>
        </p:nvSpPr>
        <p:spPr>
          <a:xfrm>
            <a:off x="923924" y="1400174"/>
            <a:ext cx="102774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b="1" dirty="0">
                <a:latin typeface="Arial"/>
                <a:cs typeface="Arial"/>
              </a:rPr>
              <a:t>Eksempel </a:t>
            </a:r>
            <a:r>
              <a:rPr lang="en-GB" sz="4000" b="1" dirty="0" err="1">
                <a:latin typeface="Arial"/>
                <a:cs typeface="Arial"/>
              </a:rPr>
              <a:t>på</a:t>
            </a:r>
            <a:r>
              <a:rPr lang="en-GB" sz="4000" b="1" dirty="0">
                <a:latin typeface="Arial"/>
                <a:cs typeface="Arial"/>
              </a:rPr>
              <a:t> </a:t>
            </a:r>
            <a:r>
              <a:rPr lang="en-GB" sz="4000" b="1" dirty="0" err="1">
                <a:latin typeface="Arial"/>
                <a:cs typeface="Arial"/>
              </a:rPr>
              <a:t>en</a:t>
            </a:r>
            <a:r>
              <a:rPr lang="en-GB" sz="4000" b="1" dirty="0">
                <a:latin typeface="Arial"/>
                <a:cs typeface="Arial"/>
              </a:rPr>
              <a:t> </a:t>
            </a:r>
            <a:r>
              <a:rPr lang="en-GB" sz="4000" b="1" dirty="0" err="1">
                <a:latin typeface="Arial"/>
                <a:cs typeface="Arial"/>
              </a:rPr>
              <a:t>generell</a:t>
            </a:r>
            <a:r>
              <a:rPr lang="en-GB" sz="4000" b="1" dirty="0">
                <a:latin typeface="Arial"/>
                <a:cs typeface="Arial"/>
              </a:rPr>
              <a:t> </a:t>
            </a:r>
            <a:r>
              <a:rPr lang="en-GB" sz="4000" b="1" dirty="0" err="1">
                <a:latin typeface="Arial"/>
                <a:cs typeface="Arial"/>
              </a:rPr>
              <a:t>diskriminator</a:t>
            </a:r>
            <a:endParaRPr lang="nb-NO" sz="4000" b="1" dirty="0" err="1">
              <a:cs typeface="Calibri" panose="020F0502020204030204"/>
            </a:endParaRPr>
          </a:p>
        </p:txBody>
      </p:sp>
      <p:pic>
        <p:nvPicPr>
          <p:cNvPr id="14" name="Bilde 14">
            <a:extLst>
              <a:ext uri="{FF2B5EF4-FFF2-40B4-BE49-F238E27FC236}">
                <a16:creationId xmlns:a16="http://schemas.microsoft.com/office/drawing/2014/main" id="{9B64D6B4-DA3B-B861-414B-535EB392D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7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0335" y="1052736"/>
            <a:ext cx="5023758" cy="648837"/>
          </a:xfrm>
        </p:spPr>
        <p:txBody>
          <a:bodyPr/>
          <a:lstStyle/>
          <a:p>
            <a:r>
              <a:rPr lang="nb-NO" sz="4000" b="1" dirty="0">
                <a:latin typeface="Arial"/>
                <a:cs typeface="Arial"/>
              </a:rPr>
              <a:t>NEWS</a:t>
            </a:r>
            <a:r>
              <a:rPr lang="nb-NO" sz="4000" dirty="0">
                <a:latin typeface="Arial"/>
                <a:cs typeface="Arial"/>
              </a:rPr>
              <a:t> </a:t>
            </a:r>
            <a:endParaRPr lang="nb-NO" sz="4000" dirty="0">
              <a:cs typeface="Calibri Light" panose="020F0302020204030204"/>
            </a:endParaRPr>
          </a:p>
        </p:txBody>
      </p:sp>
      <p:pic>
        <p:nvPicPr>
          <p:cNvPr id="6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691" y="1690688"/>
            <a:ext cx="7262974" cy="5148046"/>
          </a:xfrm>
          <a:prstGeom prst="rect">
            <a:avLst/>
          </a:prstGeom>
        </p:spPr>
      </p:pic>
      <p:pic>
        <p:nvPicPr>
          <p:cNvPr id="3" name="Bilde 4">
            <a:extLst>
              <a:ext uri="{FF2B5EF4-FFF2-40B4-BE49-F238E27FC236}">
                <a16:creationId xmlns:a16="http://schemas.microsoft.com/office/drawing/2014/main" id="{47CE8188-B8E5-6404-8490-2DD1BFED3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9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08564" y="908721"/>
            <a:ext cx="3987602" cy="965523"/>
          </a:xfrm>
        </p:spPr>
        <p:txBody>
          <a:bodyPr/>
          <a:lstStyle/>
          <a:p>
            <a:r>
              <a:rPr lang="nb-NO" sz="4000" b="1" dirty="0">
                <a:latin typeface="Arial"/>
                <a:cs typeface="Arial"/>
              </a:rPr>
              <a:t>PEVS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5721" y="1628801"/>
            <a:ext cx="7958708" cy="4977127"/>
          </a:xfrm>
          <a:prstGeom prst="rect">
            <a:avLst/>
          </a:prstGeom>
        </p:spPr>
      </p:pic>
      <p:pic>
        <p:nvPicPr>
          <p:cNvPr id="3" name="Bilde 4">
            <a:extLst>
              <a:ext uri="{FF2B5EF4-FFF2-40B4-BE49-F238E27FC236}">
                <a16:creationId xmlns:a16="http://schemas.microsoft.com/office/drawing/2014/main" id="{EA3E6DC9-65CF-3BFD-3DF1-47B17C8EF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50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55" y="1157401"/>
            <a:ext cx="8136904" cy="5697614"/>
          </a:xfrm>
          <a:prstGeom prst="rect">
            <a:avLst/>
          </a:prstGeom>
        </p:spPr>
      </p:pic>
      <p:pic>
        <p:nvPicPr>
          <p:cNvPr id="3" name="Bilde 4">
            <a:extLst>
              <a:ext uri="{FF2B5EF4-FFF2-40B4-BE49-F238E27FC236}">
                <a16:creationId xmlns:a16="http://schemas.microsoft.com/office/drawing/2014/main" id="{F2D46B76-DB1A-E668-5E90-71C488711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4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2475" y="1431926"/>
            <a:ext cx="10496550" cy="97068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4000" b="1" dirty="0">
                <a:latin typeface="Arial"/>
                <a:cs typeface="Calibri"/>
              </a:rPr>
              <a:t>1. Eksempel på en generell diskriminator</a:t>
            </a:r>
            <a:endParaRPr lang="nb-NO" sz="4000" b="1" dirty="0">
              <a:latin typeface="Arial"/>
              <a:cs typeface="Arial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BCA7875-2002-BBA0-4D7B-B214F0E0924A}"/>
              </a:ext>
            </a:extLst>
          </p:cNvPr>
          <p:cNvSpPr txBox="1"/>
          <p:nvPr/>
        </p:nvSpPr>
        <p:spPr>
          <a:xfrm>
            <a:off x="1657865" y="2728784"/>
            <a:ext cx="706394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br>
              <a:rPr lang="nb-NO" i="1" dirty="0">
                <a:cs typeface="Calibri"/>
              </a:rPr>
            </a:br>
            <a:endParaRPr lang="nb-NO">
              <a:ea typeface="+mn-lt"/>
              <a:cs typeface="+mn-lt"/>
            </a:endParaRPr>
          </a:p>
          <a:p>
            <a:pPr algn="l"/>
            <a:endParaRPr lang="nb-NO" dirty="0">
              <a:cs typeface="Calibri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582F16B-1F2C-F609-A58B-89E041A94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736"/>
            <a:ext cx="8328562" cy="3666858"/>
          </a:xfrm>
        </p:spPr>
        <p:txBody>
          <a:bodyPr/>
          <a:lstStyle/>
          <a:p>
            <a:pPr marL="0" indent="0" algn="ctr">
              <a:buNone/>
            </a:pPr>
            <a:r>
              <a:rPr lang="nb-NO" sz="2800" b="1" dirty="0">
                <a:latin typeface="Arial"/>
                <a:cs typeface="Arial"/>
              </a:rPr>
              <a:t>SVÆRT VARM</a:t>
            </a:r>
            <a:endParaRPr lang="nb-NO" sz="2800" dirty="0">
              <a:latin typeface="Arial"/>
              <a:ea typeface="+mn-lt"/>
              <a:cs typeface="+mn-lt"/>
            </a:endParaRPr>
          </a:p>
          <a:p>
            <a:pPr algn="ctr"/>
            <a:endParaRPr lang="nb-NO" sz="2800" dirty="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2800" dirty="0">
                <a:latin typeface="Arial"/>
                <a:cs typeface="Arial"/>
              </a:rPr>
              <a:t>Forklaring: </a:t>
            </a:r>
            <a:endParaRPr lang="nb-NO" sz="2800" dirty="0"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nb-NO" sz="2800" i="1" dirty="0">
                <a:latin typeface="Arial"/>
                <a:cs typeface="Arial"/>
              </a:rPr>
              <a:t>Hvis huden kjennes svært varm, sies pasienten å være svært varm. Mål temperaturen så raskt som mulig-en temperatur høyere enn 41 grader </a:t>
            </a:r>
            <a:r>
              <a:rPr lang="nb-NO" sz="2800" i="1" dirty="0" err="1">
                <a:latin typeface="Arial"/>
                <a:cs typeface="Arial"/>
              </a:rPr>
              <a:t>celcius</a:t>
            </a:r>
            <a:r>
              <a:rPr lang="nb-NO" sz="2800" i="1" dirty="0">
                <a:latin typeface="Arial"/>
                <a:cs typeface="Arial"/>
              </a:rPr>
              <a:t> er svært varm.</a:t>
            </a:r>
            <a:endParaRPr lang="nb-NO" sz="2800" dirty="0">
              <a:latin typeface="Arial"/>
              <a:ea typeface="+mn-lt"/>
              <a:cs typeface="+mn-lt"/>
            </a:endParaRPr>
          </a:p>
          <a:p>
            <a:endParaRPr lang="nb-NO" sz="2800" dirty="0">
              <a:latin typeface="Arial"/>
              <a:cs typeface="Calibri"/>
            </a:endParaRPr>
          </a:p>
        </p:txBody>
      </p:sp>
      <p:pic>
        <p:nvPicPr>
          <p:cNvPr id="7" name="Bilde 7">
            <a:extLst>
              <a:ext uri="{FF2B5EF4-FFF2-40B4-BE49-F238E27FC236}">
                <a16:creationId xmlns:a16="http://schemas.microsoft.com/office/drawing/2014/main" id="{3A5C4754-4CB6-6571-E6A3-DDD27381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77" y="4352872"/>
            <a:ext cx="2498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5">
            <a:extLst>
              <a:ext uri="{FF2B5EF4-FFF2-40B4-BE49-F238E27FC236}">
                <a16:creationId xmlns:a16="http://schemas.microsoft.com/office/drawing/2014/main" id="{49C23B91-7B16-3DD0-BA63-BC594F796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4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2475" y="1431926"/>
            <a:ext cx="10496550" cy="97068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4000" b="1" dirty="0">
                <a:latin typeface="Arial"/>
                <a:cs typeface="Calibri"/>
              </a:rPr>
              <a:t>2. Eksempel på en generell diskriminator</a:t>
            </a:r>
            <a:endParaRPr lang="nb-NO" sz="4000" b="1" dirty="0">
              <a:latin typeface="Arial"/>
              <a:cs typeface="Arial"/>
            </a:endParaRPr>
          </a:p>
        </p:txBody>
      </p:sp>
      <p:pic>
        <p:nvPicPr>
          <p:cNvPr id="9219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4155" y="3971615"/>
            <a:ext cx="2359569" cy="2304305"/>
          </a:xfr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BCA7875-2002-BBA0-4D7B-B214F0E0924A}"/>
              </a:ext>
            </a:extLst>
          </p:cNvPr>
          <p:cNvSpPr txBox="1"/>
          <p:nvPr/>
        </p:nvSpPr>
        <p:spPr>
          <a:xfrm>
            <a:off x="692629" y="2402213"/>
            <a:ext cx="8476338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b-NO" sz="2800" b="1" dirty="0">
              <a:latin typeface="Arial"/>
              <a:cs typeface="Arial"/>
            </a:endParaRPr>
          </a:p>
          <a:p>
            <a:pPr algn="ctr"/>
            <a:r>
              <a:rPr lang="nb-NO" sz="2800" b="1" dirty="0">
                <a:latin typeface="Arial"/>
                <a:cs typeface="Arial"/>
              </a:rPr>
              <a:t>UTILSTREKKELIG RESPIRASJON</a:t>
            </a:r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>
              <a:latin typeface="Calibri" panose="020F0502020204030204"/>
              <a:cs typeface="Calibri" panose="020F0502020204030204"/>
            </a:endParaRPr>
          </a:p>
          <a:p>
            <a:pPr algn="ctr"/>
            <a:endParaRPr lang="nb-NO" dirty="0">
              <a:latin typeface="Calibri" panose="020F0502020204030204"/>
              <a:cs typeface="Calibri" panose="020F0502020204030204"/>
            </a:endParaRPr>
          </a:p>
          <a:p>
            <a:r>
              <a:rPr lang="nb-NO" sz="2800" dirty="0">
                <a:latin typeface="Arial"/>
                <a:cs typeface="Arial"/>
              </a:rPr>
              <a:t>Forklaring: </a:t>
            </a:r>
            <a:endParaRPr lang="nb-NO" dirty="0">
              <a:latin typeface="Calibri" panose="020F0502020204030204"/>
              <a:cs typeface="Calibri" panose="020F0502020204030204"/>
            </a:endParaRPr>
          </a:p>
          <a:p>
            <a:r>
              <a:rPr lang="nb-NO" sz="2800" i="1" dirty="0">
                <a:latin typeface="Arial"/>
                <a:cs typeface="Arial"/>
              </a:rPr>
              <a:t>Pasienter som ikke er i stand til å puste godt nok til å opprettholde tilstrekkelig </a:t>
            </a:r>
            <a:r>
              <a:rPr lang="nb-NO" sz="2800" i="1" dirty="0" err="1">
                <a:latin typeface="Arial"/>
                <a:cs typeface="Arial"/>
              </a:rPr>
              <a:t>oksygenering</a:t>
            </a:r>
            <a:r>
              <a:rPr lang="nb-NO" sz="2800" i="1" dirty="0">
                <a:latin typeface="Arial"/>
                <a:cs typeface="Arial"/>
              </a:rPr>
              <a:t> har utilstrekkelig respirasjon. Man kan se anstrengt respirasjon eller utmattelse.</a:t>
            </a:r>
            <a:br>
              <a:rPr lang="nb-NO" sz="2800" i="1" dirty="0">
                <a:latin typeface="Arial"/>
              </a:rPr>
            </a:br>
            <a:br>
              <a:rPr lang="nb-NO" sz="2800" i="1" dirty="0">
                <a:latin typeface="Arial"/>
                <a:cs typeface="Calibri"/>
              </a:rPr>
            </a:br>
            <a:br>
              <a:rPr lang="nb-NO" i="1" dirty="0">
                <a:cs typeface="Calibri"/>
              </a:rPr>
            </a:br>
            <a:endParaRPr lang="nb-NO">
              <a:ea typeface="+mn-lt"/>
              <a:cs typeface="+mn-lt"/>
            </a:endParaRPr>
          </a:p>
          <a:p>
            <a:pPr algn="l"/>
            <a:endParaRPr lang="nb-NO" dirty="0">
              <a:cs typeface="Calibri"/>
            </a:endParaRPr>
          </a:p>
        </p:txBody>
      </p:sp>
      <p:pic>
        <p:nvPicPr>
          <p:cNvPr id="3" name="Bilde 4">
            <a:extLst>
              <a:ext uri="{FF2B5EF4-FFF2-40B4-BE49-F238E27FC236}">
                <a16:creationId xmlns:a16="http://schemas.microsoft.com/office/drawing/2014/main" id="{F00C3070-9912-4C52-1FC5-857CD947E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325" y="496889"/>
            <a:ext cx="7793038" cy="1463675"/>
          </a:xfrm>
        </p:spPr>
        <p:txBody>
          <a:bodyPr/>
          <a:lstStyle/>
          <a:p>
            <a:pPr algn="ctr" eaLnBrk="1" hangingPunct="1"/>
            <a:r>
              <a:rPr lang="nb-NO" altLang="nb-NO" sz="4000" dirty="0">
                <a:ea typeface="MS PGothic"/>
              </a:rPr>
              <a:t> </a:t>
            </a:r>
            <a:br>
              <a:rPr lang="nb-NO" altLang="nb-NO" sz="4000" dirty="0">
                <a:ea typeface="MS PGothic"/>
              </a:rPr>
            </a:br>
            <a:r>
              <a:rPr lang="nb-NO" altLang="nb-NO" sz="4000" b="1" dirty="0">
                <a:latin typeface="Arial"/>
                <a:ea typeface="MS PGothic"/>
                <a:cs typeface="Arial"/>
              </a:rPr>
              <a:t>Spesifikke diskriminatorer</a:t>
            </a:r>
            <a:r>
              <a:rPr lang="nb-NO" altLang="nb-NO" sz="4000" dirty="0">
                <a:latin typeface="Arial"/>
                <a:ea typeface="MS PGothic"/>
                <a:cs typeface="Arial"/>
              </a:rPr>
              <a:t> </a:t>
            </a:r>
            <a:endParaRPr lang="nb-NO" altLang="nb-NO" sz="40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81252" y="2349500"/>
            <a:ext cx="10102144" cy="334945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nb-NO" altLang="nb-NO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nb-NO" altLang="nb-NO" sz="2800" dirty="0">
                <a:latin typeface="Arial"/>
                <a:cs typeface="Arial"/>
              </a:rPr>
              <a:t>Opptrer i noen få flytskjemaer og brukes kun til en enkelt kontaktårsak eller til noen få kontaktårsaker.</a:t>
            </a:r>
            <a:endParaRPr lang="nb-NO" altLang="nb-NO" sz="2800" dirty="0">
              <a:latin typeface="Arial"/>
              <a:cs typeface="Calibri" panose="020F0502020204030204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nb-NO" altLang="nb-NO" sz="2800" dirty="0">
                <a:latin typeface="Arial"/>
                <a:cs typeface="Arial"/>
              </a:rPr>
              <a:t>Relateres i hovedtrekk til spesielle sykdomstilstander hvor pasienten presenterer symptomer som: </a:t>
            </a:r>
            <a:r>
              <a:rPr lang="nb-NO" altLang="nb-NO" sz="2800" dirty="0" err="1">
                <a:latin typeface="Arial"/>
                <a:cs typeface="Arial"/>
              </a:rPr>
              <a:t>Kardiale</a:t>
            </a:r>
            <a:r>
              <a:rPr lang="nb-NO" altLang="nb-NO" sz="2800" dirty="0">
                <a:latin typeface="Arial"/>
                <a:cs typeface="Arial"/>
              </a:rPr>
              <a:t> smerter, stridor, akutt kortpustethet, utbredt utslett med blemmer eller sekresjon med flere. </a:t>
            </a:r>
            <a:endParaRPr lang="nb-NO" alt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e 2">
            <a:extLst>
              <a:ext uri="{FF2B5EF4-FFF2-40B4-BE49-F238E27FC236}">
                <a16:creationId xmlns:a16="http://schemas.microsoft.com/office/drawing/2014/main" id="{A396788C-29AF-C2B9-CB3D-A0E806BEE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5"/>
            <a:ext cx="2743200" cy="14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950</Words>
  <Application>Microsoft Office PowerPoint</Application>
  <PresentationFormat>Widescreen</PresentationFormat>
  <Paragraphs>89</Paragraphs>
  <Slides>13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Office-tema</vt:lpstr>
      <vt:lpstr>Office-tema</vt:lpstr>
      <vt:lpstr>Office-tema</vt:lpstr>
      <vt:lpstr>PowerPoint-presentasjon</vt:lpstr>
      <vt:lpstr>  Generelle diskriminatorer </vt:lpstr>
      <vt:lpstr>PowerPoint-presentasjon</vt:lpstr>
      <vt:lpstr>NEWS </vt:lpstr>
      <vt:lpstr>PEVS</vt:lpstr>
      <vt:lpstr>PowerPoint-presentasjon</vt:lpstr>
      <vt:lpstr>1. Eksempel på en generell diskriminator</vt:lpstr>
      <vt:lpstr>2. Eksempel på en generell diskriminator</vt:lpstr>
      <vt:lpstr>  Spesifikke diskriminatorer </vt:lpstr>
      <vt:lpstr>1.Eksempel på en spesifikk diskriminator</vt:lpstr>
      <vt:lpstr> 2. Eksempel på en spesifikk diskriminator</vt:lpstr>
      <vt:lpstr>   3. Eksempel på en spesifikk  diskriminator</vt:lpstr>
      <vt:lpstr>Spørsmål?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Cathrine</dc:creator>
  <cp:lastModifiedBy>Cathrine Wiik</cp:lastModifiedBy>
  <cp:revision>385</cp:revision>
  <dcterms:created xsi:type="dcterms:W3CDTF">2023-01-27T10:12:15Z</dcterms:created>
  <dcterms:modified xsi:type="dcterms:W3CDTF">2023-01-31T20:20:24Z</dcterms:modified>
</cp:coreProperties>
</file>